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71" r:id="rId7"/>
    <p:sldId id="261" r:id="rId8"/>
    <p:sldId id="262" r:id="rId9"/>
    <p:sldId id="263" r:id="rId10"/>
    <p:sldId id="264" r:id="rId11"/>
    <p:sldId id="265" r:id="rId12"/>
    <p:sldId id="270" r:id="rId13"/>
    <p:sldId id="266" r:id="rId14"/>
    <p:sldId id="267" r:id="rId15"/>
    <p:sldId id="268" r:id="rId16"/>
    <p:sldId id="276" r:id="rId17"/>
    <p:sldId id="277" r:id="rId18"/>
    <p:sldId id="279" r:id="rId19"/>
    <p:sldId id="280" r:id="rId20"/>
    <p:sldId id="281" r:id="rId21"/>
    <p:sldId id="272" r:id="rId22"/>
    <p:sldId id="273" r:id="rId23"/>
    <p:sldId id="274" r:id="rId24"/>
    <p:sldId id="275" r:id="rId25"/>
    <p:sldId id="269" r:id="rId26"/>
    <p:sldId id="28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7"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C2234-4090-4FCF-8CF0-4A57F4AA0D8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FD9FFBB-9B4B-4B7B-AF1B-BCB6393724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471B8CA-7A6A-46AC-A0F8-9F5B7FF0025C}"/>
              </a:ext>
            </a:extLst>
          </p:cNvPr>
          <p:cNvSpPr>
            <a:spLocks noGrp="1"/>
          </p:cNvSpPr>
          <p:nvPr>
            <p:ph type="dt" sz="half" idx="10"/>
          </p:nvPr>
        </p:nvSpPr>
        <p:spPr/>
        <p:txBody>
          <a:bodyPr/>
          <a:lstStyle/>
          <a:p>
            <a:fld id="{7F75197B-8ABC-4DF2-8E65-D5B7F5546450}" type="datetimeFigureOut">
              <a:rPr lang="en-IN" smtClean="0"/>
              <a:t>23-04-2021</a:t>
            </a:fld>
            <a:endParaRPr lang="en-IN"/>
          </a:p>
        </p:txBody>
      </p:sp>
      <p:sp>
        <p:nvSpPr>
          <p:cNvPr id="5" name="Footer Placeholder 4">
            <a:extLst>
              <a:ext uri="{FF2B5EF4-FFF2-40B4-BE49-F238E27FC236}">
                <a16:creationId xmlns:a16="http://schemas.microsoft.com/office/drawing/2014/main" id="{48D24D3A-5495-4D34-B402-AB08E2551F0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16A91BE-B748-465D-ADAB-33EBED16E1E4}"/>
              </a:ext>
            </a:extLst>
          </p:cNvPr>
          <p:cNvSpPr>
            <a:spLocks noGrp="1"/>
          </p:cNvSpPr>
          <p:nvPr>
            <p:ph type="sldNum" sz="quarter" idx="12"/>
          </p:nvPr>
        </p:nvSpPr>
        <p:spPr/>
        <p:txBody>
          <a:bodyPr/>
          <a:lstStyle/>
          <a:p>
            <a:fld id="{A609B6A7-0B7F-451B-A37A-7B642048EFAE}" type="slidenum">
              <a:rPr lang="en-IN" smtClean="0"/>
              <a:t>‹#›</a:t>
            </a:fld>
            <a:endParaRPr lang="en-IN"/>
          </a:p>
        </p:txBody>
      </p:sp>
    </p:spTree>
    <p:extLst>
      <p:ext uri="{BB962C8B-B14F-4D97-AF65-F5344CB8AC3E}">
        <p14:creationId xmlns:p14="http://schemas.microsoft.com/office/powerpoint/2010/main" val="4002693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D55FD-30BA-4510-B207-E31E0C5856B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0FDFC99-4422-46C2-A521-762A2E6641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6BFC31-9100-4C1E-9F90-6ACBC4D28D86}"/>
              </a:ext>
            </a:extLst>
          </p:cNvPr>
          <p:cNvSpPr>
            <a:spLocks noGrp="1"/>
          </p:cNvSpPr>
          <p:nvPr>
            <p:ph type="dt" sz="half" idx="10"/>
          </p:nvPr>
        </p:nvSpPr>
        <p:spPr/>
        <p:txBody>
          <a:bodyPr/>
          <a:lstStyle/>
          <a:p>
            <a:fld id="{7F75197B-8ABC-4DF2-8E65-D5B7F5546450}" type="datetimeFigureOut">
              <a:rPr lang="en-IN" smtClean="0"/>
              <a:t>23-04-2021</a:t>
            </a:fld>
            <a:endParaRPr lang="en-IN"/>
          </a:p>
        </p:txBody>
      </p:sp>
      <p:sp>
        <p:nvSpPr>
          <p:cNvPr id="5" name="Footer Placeholder 4">
            <a:extLst>
              <a:ext uri="{FF2B5EF4-FFF2-40B4-BE49-F238E27FC236}">
                <a16:creationId xmlns:a16="http://schemas.microsoft.com/office/drawing/2014/main" id="{FB16EED4-F589-41E1-A467-AB1D74D0FCF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2F2EFC-1FE3-4805-AC03-9909A34299F7}"/>
              </a:ext>
            </a:extLst>
          </p:cNvPr>
          <p:cNvSpPr>
            <a:spLocks noGrp="1"/>
          </p:cNvSpPr>
          <p:nvPr>
            <p:ph type="sldNum" sz="quarter" idx="12"/>
          </p:nvPr>
        </p:nvSpPr>
        <p:spPr/>
        <p:txBody>
          <a:bodyPr/>
          <a:lstStyle/>
          <a:p>
            <a:fld id="{A609B6A7-0B7F-451B-A37A-7B642048EFAE}" type="slidenum">
              <a:rPr lang="en-IN" smtClean="0"/>
              <a:t>‹#›</a:t>
            </a:fld>
            <a:endParaRPr lang="en-IN"/>
          </a:p>
        </p:txBody>
      </p:sp>
    </p:spTree>
    <p:extLst>
      <p:ext uri="{BB962C8B-B14F-4D97-AF65-F5344CB8AC3E}">
        <p14:creationId xmlns:p14="http://schemas.microsoft.com/office/powerpoint/2010/main" val="36144355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C4F692-A9A4-4D89-BC31-56F3FD03994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2FAA34C-FDF6-459A-BD14-4776A95AF5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A1D557-B96D-449E-A131-BAB1226A0CA0}"/>
              </a:ext>
            </a:extLst>
          </p:cNvPr>
          <p:cNvSpPr>
            <a:spLocks noGrp="1"/>
          </p:cNvSpPr>
          <p:nvPr>
            <p:ph type="dt" sz="half" idx="10"/>
          </p:nvPr>
        </p:nvSpPr>
        <p:spPr/>
        <p:txBody>
          <a:bodyPr/>
          <a:lstStyle/>
          <a:p>
            <a:fld id="{7F75197B-8ABC-4DF2-8E65-D5B7F5546450}" type="datetimeFigureOut">
              <a:rPr lang="en-IN" smtClean="0"/>
              <a:t>23-04-2021</a:t>
            </a:fld>
            <a:endParaRPr lang="en-IN"/>
          </a:p>
        </p:txBody>
      </p:sp>
      <p:sp>
        <p:nvSpPr>
          <p:cNvPr id="5" name="Footer Placeholder 4">
            <a:extLst>
              <a:ext uri="{FF2B5EF4-FFF2-40B4-BE49-F238E27FC236}">
                <a16:creationId xmlns:a16="http://schemas.microsoft.com/office/drawing/2014/main" id="{C12D8505-B8F5-4392-BB36-BAF0806F2A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2F39CE7-BB72-4E24-A948-B86CF8D6F6F8}"/>
              </a:ext>
            </a:extLst>
          </p:cNvPr>
          <p:cNvSpPr>
            <a:spLocks noGrp="1"/>
          </p:cNvSpPr>
          <p:nvPr>
            <p:ph type="sldNum" sz="quarter" idx="12"/>
          </p:nvPr>
        </p:nvSpPr>
        <p:spPr/>
        <p:txBody>
          <a:bodyPr/>
          <a:lstStyle/>
          <a:p>
            <a:fld id="{A609B6A7-0B7F-451B-A37A-7B642048EFAE}" type="slidenum">
              <a:rPr lang="en-IN" smtClean="0"/>
              <a:t>‹#›</a:t>
            </a:fld>
            <a:endParaRPr lang="en-IN"/>
          </a:p>
        </p:txBody>
      </p:sp>
    </p:spTree>
    <p:extLst>
      <p:ext uri="{BB962C8B-B14F-4D97-AF65-F5344CB8AC3E}">
        <p14:creationId xmlns:p14="http://schemas.microsoft.com/office/powerpoint/2010/main" val="186461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DB366-69A4-4207-8938-C08851795D1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07BE6B-F21C-464E-950A-EDD6B1E586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3E1531-BE19-485A-8606-1F8117B34F0C}"/>
              </a:ext>
            </a:extLst>
          </p:cNvPr>
          <p:cNvSpPr>
            <a:spLocks noGrp="1"/>
          </p:cNvSpPr>
          <p:nvPr>
            <p:ph type="dt" sz="half" idx="10"/>
          </p:nvPr>
        </p:nvSpPr>
        <p:spPr/>
        <p:txBody>
          <a:bodyPr/>
          <a:lstStyle/>
          <a:p>
            <a:fld id="{7F75197B-8ABC-4DF2-8E65-D5B7F5546450}" type="datetimeFigureOut">
              <a:rPr lang="en-IN" smtClean="0"/>
              <a:t>23-04-2021</a:t>
            </a:fld>
            <a:endParaRPr lang="en-IN"/>
          </a:p>
        </p:txBody>
      </p:sp>
      <p:sp>
        <p:nvSpPr>
          <p:cNvPr id="5" name="Footer Placeholder 4">
            <a:extLst>
              <a:ext uri="{FF2B5EF4-FFF2-40B4-BE49-F238E27FC236}">
                <a16:creationId xmlns:a16="http://schemas.microsoft.com/office/drawing/2014/main" id="{25E1874A-2909-4F69-B353-6CE142301E5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DF4371-9A18-42DD-AEA8-3FC47B23837A}"/>
              </a:ext>
            </a:extLst>
          </p:cNvPr>
          <p:cNvSpPr>
            <a:spLocks noGrp="1"/>
          </p:cNvSpPr>
          <p:nvPr>
            <p:ph type="sldNum" sz="quarter" idx="12"/>
          </p:nvPr>
        </p:nvSpPr>
        <p:spPr/>
        <p:txBody>
          <a:bodyPr/>
          <a:lstStyle/>
          <a:p>
            <a:fld id="{A609B6A7-0B7F-451B-A37A-7B642048EFAE}" type="slidenum">
              <a:rPr lang="en-IN" smtClean="0"/>
              <a:t>‹#›</a:t>
            </a:fld>
            <a:endParaRPr lang="en-IN"/>
          </a:p>
        </p:txBody>
      </p:sp>
    </p:spTree>
    <p:extLst>
      <p:ext uri="{BB962C8B-B14F-4D97-AF65-F5344CB8AC3E}">
        <p14:creationId xmlns:p14="http://schemas.microsoft.com/office/powerpoint/2010/main" val="1713051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F771A-C73D-4996-BA5D-967DE21F8B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68917A1-9316-4318-8343-6E9E2744B8A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4C5476-E9F1-4A1F-AB78-8572A459D3AB}"/>
              </a:ext>
            </a:extLst>
          </p:cNvPr>
          <p:cNvSpPr>
            <a:spLocks noGrp="1"/>
          </p:cNvSpPr>
          <p:nvPr>
            <p:ph type="dt" sz="half" idx="10"/>
          </p:nvPr>
        </p:nvSpPr>
        <p:spPr/>
        <p:txBody>
          <a:bodyPr/>
          <a:lstStyle/>
          <a:p>
            <a:fld id="{7F75197B-8ABC-4DF2-8E65-D5B7F5546450}" type="datetimeFigureOut">
              <a:rPr lang="en-IN" smtClean="0"/>
              <a:t>23-04-2021</a:t>
            </a:fld>
            <a:endParaRPr lang="en-IN"/>
          </a:p>
        </p:txBody>
      </p:sp>
      <p:sp>
        <p:nvSpPr>
          <p:cNvPr id="5" name="Footer Placeholder 4">
            <a:extLst>
              <a:ext uri="{FF2B5EF4-FFF2-40B4-BE49-F238E27FC236}">
                <a16:creationId xmlns:a16="http://schemas.microsoft.com/office/drawing/2014/main" id="{04EBEA21-0A91-478F-AB62-E0E1780E82A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90A8502-AF6A-48D9-ACB2-5F67B646501D}"/>
              </a:ext>
            </a:extLst>
          </p:cNvPr>
          <p:cNvSpPr>
            <a:spLocks noGrp="1"/>
          </p:cNvSpPr>
          <p:nvPr>
            <p:ph type="sldNum" sz="quarter" idx="12"/>
          </p:nvPr>
        </p:nvSpPr>
        <p:spPr/>
        <p:txBody>
          <a:bodyPr/>
          <a:lstStyle/>
          <a:p>
            <a:fld id="{A609B6A7-0B7F-451B-A37A-7B642048EFAE}" type="slidenum">
              <a:rPr lang="en-IN" smtClean="0"/>
              <a:t>‹#›</a:t>
            </a:fld>
            <a:endParaRPr lang="en-IN"/>
          </a:p>
        </p:txBody>
      </p:sp>
    </p:spTree>
    <p:extLst>
      <p:ext uri="{BB962C8B-B14F-4D97-AF65-F5344CB8AC3E}">
        <p14:creationId xmlns:p14="http://schemas.microsoft.com/office/powerpoint/2010/main" val="22212486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5D215-3803-4E2C-A858-A3AC7860B9F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473175F-48A6-4C9B-8E8F-64BCB49177A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A51F50E-B023-44AC-927E-E498B3C2237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816BB88-5334-4D7D-BED3-0F91F6E509CA}"/>
              </a:ext>
            </a:extLst>
          </p:cNvPr>
          <p:cNvSpPr>
            <a:spLocks noGrp="1"/>
          </p:cNvSpPr>
          <p:nvPr>
            <p:ph type="dt" sz="half" idx="10"/>
          </p:nvPr>
        </p:nvSpPr>
        <p:spPr/>
        <p:txBody>
          <a:bodyPr/>
          <a:lstStyle/>
          <a:p>
            <a:fld id="{7F75197B-8ABC-4DF2-8E65-D5B7F5546450}" type="datetimeFigureOut">
              <a:rPr lang="en-IN" smtClean="0"/>
              <a:t>23-04-2021</a:t>
            </a:fld>
            <a:endParaRPr lang="en-IN"/>
          </a:p>
        </p:txBody>
      </p:sp>
      <p:sp>
        <p:nvSpPr>
          <p:cNvPr id="6" name="Footer Placeholder 5">
            <a:extLst>
              <a:ext uri="{FF2B5EF4-FFF2-40B4-BE49-F238E27FC236}">
                <a16:creationId xmlns:a16="http://schemas.microsoft.com/office/drawing/2014/main" id="{09616680-6223-4BF6-895D-C40D88CDA0E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16D1E7A-4974-4045-90CB-FB3360C76395}"/>
              </a:ext>
            </a:extLst>
          </p:cNvPr>
          <p:cNvSpPr>
            <a:spLocks noGrp="1"/>
          </p:cNvSpPr>
          <p:nvPr>
            <p:ph type="sldNum" sz="quarter" idx="12"/>
          </p:nvPr>
        </p:nvSpPr>
        <p:spPr/>
        <p:txBody>
          <a:bodyPr/>
          <a:lstStyle/>
          <a:p>
            <a:fld id="{A609B6A7-0B7F-451B-A37A-7B642048EFAE}" type="slidenum">
              <a:rPr lang="en-IN" smtClean="0"/>
              <a:t>‹#›</a:t>
            </a:fld>
            <a:endParaRPr lang="en-IN"/>
          </a:p>
        </p:txBody>
      </p:sp>
    </p:spTree>
    <p:extLst>
      <p:ext uri="{BB962C8B-B14F-4D97-AF65-F5344CB8AC3E}">
        <p14:creationId xmlns:p14="http://schemas.microsoft.com/office/powerpoint/2010/main" val="2270142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5FDE2-9D2D-41D2-87DD-DE850FB04D0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5B25CB7-143D-4B0F-A212-1508D24768C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9563EC-3FEA-49B5-835A-225BEDCEF5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5E062AD-9CC4-45DD-8FAF-5536BCACDF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45EAD6-4639-4AC3-9926-66A517A75AE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D7DC418-EE37-4DE7-89EF-FC532890FE38}"/>
              </a:ext>
            </a:extLst>
          </p:cNvPr>
          <p:cNvSpPr>
            <a:spLocks noGrp="1"/>
          </p:cNvSpPr>
          <p:nvPr>
            <p:ph type="dt" sz="half" idx="10"/>
          </p:nvPr>
        </p:nvSpPr>
        <p:spPr/>
        <p:txBody>
          <a:bodyPr/>
          <a:lstStyle/>
          <a:p>
            <a:fld id="{7F75197B-8ABC-4DF2-8E65-D5B7F5546450}" type="datetimeFigureOut">
              <a:rPr lang="en-IN" smtClean="0"/>
              <a:t>23-04-2021</a:t>
            </a:fld>
            <a:endParaRPr lang="en-IN"/>
          </a:p>
        </p:txBody>
      </p:sp>
      <p:sp>
        <p:nvSpPr>
          <p:cNvPr id="8" name="Footer Placeholder 7">
            <a:extLst>
              <a:ext uri="{FF2B5EF4-FFF2-40B4-BE49-F238E27FC236}">
                <a16:creationId xmlns:a16="http://schemas.microsoft.com/office/drawing/2014/main" id="{90DA50B0-8109-449F-ACC9-0F2A05941F9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886D731-89BB-4B6B-84A7-D82776D87D1D}"/>
              </a:ext>
            </a:extLst>
          </p:cNvPr>
          <p:cNvSpPr>
            <a:spLocks noGrp="1"/>
          </p:cNvSpPr>
          <p:nvPr>
            <p:ph type="sldNum" sz="quarter" idx="12"/>
          </p:nvPr>
        </p:nvSpPr>
        <p:spPr/>
        <p:txBody>
          <a:bodyPr/>
          <a:lstStyle/>
          <a:p>
            <a:fld id="{A609B6A7-0B7F-451B-A37A-7B642048EFAE}" type="slidenum">
              <a:rPr lang="en-IN" smtClean="0"/>
              <a:t>‹#›</a:t>
            </a:fld>
            <a:endParaRPr lang="en-IN"/>
          </a:p>
        </p:txBody>
      </p:sp>
    </p:spTree>
    <p:extLst>
      <p:ext uri="{BB962C8B-B14F-4D97-AF65-F5344CB8AC3E}">
        <p14:creationId xmlns:p14="http://schemas.microsoft.com/office/powerpoint/2010/main" val="1685218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7D1CB-A1CE-4F50-A6F7-930879B1E47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8B34005-3A16-4855-AC1A-90A4675F09BC}"/>
              </a:ext>
            </a:extLst>
          </p:cNvPr>
          <p:cNvSpPr>
            <a:spLocks noGrp="1"/>
          </p:cNvSpPr>
          <p:nvPr>
            <p:ph type="dt" sz="half" idx="10"/>
          </p:nvPr>
        </p:nvSpPr>
        <p:spPr/>
        <p:txBody>
          <a:bodyPr/>
          <a:lstStyle/>
          <a:p>
            <a:fld id="{7F75197B-8ABC-4DF2-8E65-D5B7F5546450}" type="datetimeFigureOut">
              <a:rPr lang="en-IN" smtClean="0"/>
              <a:t>23-04-2021</a:t>
            </a:fld>
            <a:endParaRPr lang="en-IN"/>
          </a:p>
        </p:txBody>
      </p:sp>
      <p:sp>
        <p:nvSpPr>
          <p:cNvPr id="4" name="Footer Placeholder 3">
            <a:extLst>
              <a:ext uri="{FF2B5EF4-FFF2-40B4-BE49-F238E27FC236}">
                <a16:creationId xmlns:a16="http://schemas.microsoft.com/office/drawing/2014/main" id="{37829C14-A2D6-41BB-9F9A-016411FD6E5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14B0E8C-1A1A-434E-8D27-943E737E2D58}"/>
              </a:ext>
            </a:extLst>
          </p:cNvPr>
          <p:cNvSpPr>
            <a:spLocks noGrp="1"/>
          </p:cNvSpPr>
          <p:nvPr>
            <p:ph type="sldNum" sz="quarter" idx="12"/>
          </p:nvPr>
        </p:nvSpPr>
        <p:spPr/>
        <p:txBody>
          <a:bodyPr/>
          <a:lstStyle/>
          <a:p>
            <a:fld id="{A609B6A7-0B7F-451B-A37A-7B642048EFAE}" type="slidenum">
              <a:rPr lang="en-IN" smtClean="0"/>
              <a:t>‹#›</a:t>
            </a:fld>
            <a:endParaRPr lang="en-IN"/>
          </a:p>
        </p:txBody>
      </p:sp>
    </p:spTree>
    <p:extLst>
      <p:ext uri="{BB962C8B-B14F-4D97-AF65-F5344CB8AC3E}">
        <p14:creationId xmlns:p14="http://schemas.microsoft.com/office/powerpoint/2010/main" val="19509046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4544A4-8A98-4420-8EBE-1A5A8BF37A68}"/>
              </a:ext>
            </a:extLst>
          </p:cNvPr>
          <p:cNvSpPr>
            <a:spLocks noGrp="1"/>
          </p:cNvSpPr>
          <p:nvPr>
            <p:ph type="dt" sz="half" idx="10"/>
          </p:nvPr>
        </p:nvSpPr>
        <p:spPr/>
        <p:txBody>
          <a:bodyPr/>
          <a:lstStyle/>
          <a:p>
            <a:fld id="{7F75197B-8ABC-4DF2-8E65-D5B7F5546450}" type="datetimeFigureOut">
              <a:rPr lang="en-IN" smtClean="0"/>
              <a:t>23-04-2021</a:t>
            </a:fld>
            <a:endParaRPr lang="en-IN"/>
          </a:p>
        </p:txBody>
      </p:sp>
      <p:sp>
        <p:nvSpPr>
          <p:cNvPr id="3" name="Footer Placeholder 2">
            <a:extLst>
              <a:ext uri="{FF2B5EF4-FFF2-40B4-BE49-F238E27FC236}">
                <a16:creationId xmlns:a16="http://schemas.microsoft.com/office/drawing/2014/main" id="{89012F12-C52D-43D6-87FC-58C189782E9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9410714-FAE1-4499-AC4F-3233BF89C849}"/>
              </a:ext>
            </a:extLst>
          </p:cNvPr>
          <p:cNvSpPr>
            <a:spLocks noGrp="1"/>
          </p:cNvSpPr>
          <p:nvPr>
            <p:ph type="sldNum" sz="quarter" idx="12"/>
          </p:nvPr>
        </p:nvSpPr>
        <p:spPr/>
        <p:txBody>
          <a:bodyPr/>
          <a:lstStyle/>
          <a:p>
            <a:fld id="{A609B6A7-0B7F-451B-A37A-7B642048EFAE}" type="slidenum">
              <a:rPr lang="en-IN" smtClean="0"/>
              <a:t>‹#›</a:t>
            </a:fld>
            <a:endParaRPr lang="en-IN"/>
          </a:p>
        </p:txBody>
      </p:sp>
    </p:spTree>
    <p:extLst>
      <p:ext uri="{BB962C8B-B14F-4D97-AF65-F5344CB8AC3E}">
        <p14:creationId xmlns:p14="http://schemas.microsoft.com/office/powerpoint/2010/main" val="2124316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D2897-6CD3-4161-B28A-38317B1CAB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E463E92-93BE-4767-9DAA-93A1E3C0CF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6B6EE90-B4DF-493E-A079-76BA971B3F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BCB96A-21CF-4DDF-A7C5-92153FEF642B}"/>
              </a:ext>
            </a:extLst>
          </p:cNvPr>
          <p:cNvSpPr>
            <a:spLocks noGrp="1"/>
          </p:cNvSpPr>
          <p:nvPr>
            <p:ph type="dt" sz="half" idx="10"/>
          </p:nvPr>
        </p:nvSpPr>
        <p:spPr/>
        <p:txBody>
          <a:bodyPr/>
          <a:lstStyle/>
          <a:p>
            <a:fld id="{7F75197B-8ABC-4DF2-8E65-D5B7F5546450}" type="datetimeFigureOut">
              <a:rPr lang="en-IN" smtClean="0"/>
              <a:t>23-04-2021</a:t>
            </a:fld>
            <a:endParaRPr lang="en-IN"/>
          </a:p>
        </p:txBody>
      </p:sp>
      <p:sp>
        <p:nvSpPr>
          <p:cNvPr id="6" name="Footer Placeholder 5">
            <a:extLst>
              <a:ext uri="{FF2B5EF4-FFF2-40B4-BE49-F238E27FC236}">
                <a16:creationId xmlns:a16="http://schemas.microsoft.com/office/drawing/2014/main" id="{F0DA950F-119D-4E77-A387-32E3635D914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26B7503-960E-41B0-9020-B49B8EA417CC}"/>
              </a:ext>
            </a:extLst>
          </p:cNvPr>
          <p:cNvSpPr>
            <a:spLocks noGrp="1"/>
          </p:cNvSpPr>
          <p:nvPr>
            <p:ph type="sldNum" sz="quarter" idx="12"/>
          </p:nvPr>
        </p:nvSpPr>
        <p:spPr/>
        <p:txBody>
          <a:bodyPr/>
          <a:lstStyle/>
          <a:p>
            <a:fld id="{A609B6A7-0B7F-451B-A37A-7B642048EFAE}" type="slidenum">
              <a:rPr lang="en-IN" smtClean="0"/>
              <a:t>‹#›</a:t>
            </a:fld>
            <a:endParaRPr lang="en-IN"/>
          </a:p>
        </p:txBody>
      </p:sp>
    </p:spTree>
    <p:extLst>
      <p:ext uri="{BB962C8B-B14F-4D97-AF65-F5344CB8AC3E}">
        <p14:creationId xmlns:p14="http://schemas.microsoft.com/office/powerpoint/2010/main" val="42771191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42F50-F3F9-48FB-BF05-B8BB840878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90FE88D-4E52-4C1A-9418-437DAD3B45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ABC1D4E-0231-44C3-87C1-E814F04F7A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F1F7FA-B63E-41F4-9695-0500ADE3EFAF}"/>
              </a:ext>
            </a:extLst>
          </p:cNvPr>
          <p:cNvSpPr>
            <a:spLocks noGrp="1"/>
          </p:cNvSpPr>
          <p:nvPr>
            <p:ph type="dt" sz="half" idx="10"/>
          </p:nvPr>
        </p:nvSpPr>
        <p:spPr/>
        <p:txBody>
          <a:bodyPr/>
          <a:lstStyle/>
          <a:p>
            <a:fld id="{7F75197B-8ABC-4DF2-8E65-D5B7F5546450}" type="datetimeFigureOut">
              <a:rPr lang="en-IN" smtClean="0"/>
              <a:t>23-04-2021</a:t>
            </a:fld>
            <a:endParaRPr lang="en-IN"/>
          </a:p>
        </p:txBody>
      </p:sp>
      <p:sp>
        <p:nvSpPr>
          <p:cNvPr id="6" name="Footer Placeholder 5">
            <a:extLst>
              <a:ext uri="{FF2B5EF4-FFF2-40B4-BE49-F238E27FC236}">
                <a16:creationId xmlns:a16="http://schemas.microsoft.com/office/drawing/2014/main" id="{BDC2B3F2-DFCF-4715-AFC5-BCE9467600A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7B2CD86-2582-46D9-9471-05B5670760A8}"/>
              </a:ext>
            </a:extLst>
          </p:cNvPr>
          <p:cNvSpPr>
            <a:spLocks noGrp="1"/>
          </p:cNvSpPr>
          <p:nvPr>
            <p:ph type="sldNum" sz="quarter" idx="12"/>
          </p:nvPr>
        </p:nvSpPr>
        <p:spPr/>
        <p:txBody>
          <a:bodyPr/>
          <a:lstStyle/>
          <a:p>
            <a:fld id="{A609B6A7-0B7F-451B-A37A-7B642048EFAE}" type="slidenum">
              <a:rPr lang="en-IN" smtClean="0"/>
              <a:t>‹#›</a:t>
            </a:fld>
            <a:endParaRPr lang="en-IN"/>
          </a:p>
        </p:txBody>
      </p:sp>
    </p:spTree>
    <p:extLst>
      <p:ext uri="{BB962C8B-B14F-4D97-AF65-F5344CB8AC3E}">
        <p14:creationId xmlns:p14="http://schemas.microsoft.com/office/powerpoint/2010/main" val="2719281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DBC739-53F7-4D7B-855A-A522C9608D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62D2D12-B3DA-4893-9D69-5D02BF3908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A3C0CEF-DB8F-4136-A6F7-D882991426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75197B-8ABC-4DF2-8E65-D5B7F5546450}" type="datetimeFigureOut">
              <a:rPr lang="en-IN" smtClean="0"/>
              <a:t>23-04-2021</a:t>
            </a:fld>
            <a:endParaRPr lang="en-IN"/>
          </a:p>
        </p:txBody>
      </p:sp>
      <p:sp>
        <p:nvSpPr>
          <p:cNvPr id="5" name="Footer Placeholder 4">
            <a:extLst>
              <a:ext uri="{FF2B5EF4-FFF2-40B4-BE49-F238E27FC236}">
                <a16:creationId xmlns:a16="http://schemas.microsoft.com/office/drawing/2014/main" id="{2587647C-313D-4CDB-B3E5-B5964C0361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EC68348-98D2-448C-A2D1-0FA97439DB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09B6A7-0B7F-451B-A37A-7B642048EFAE}" type="slidenum">
              <a:rPr lang="en-IN" smtClean="0"/>
              <a:t>‹#›</a:t>
            </a:fld>
            <a:endParaRPr lang="en-IN"/>
          </a:p>
        </p:txBody>
      </p:sp>
    </p:spTree>
    <p:extLst>
      <p:ext uri="{BB962C8B-B14F-4D97-AF65-F5344CB8AC3E}">
        <p14:creationId xmlns:p14="http://schemas.microsoft.com/office/powerpoint/2010/main" val="2644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E3EDA-33C7-4D0B-848D-DD6CA7823D44}"/>
              </a:ext>
            </a:extLst>
          </p:cNvPr>
          <p:cNvSpPr>
            <a:spLocks noGrp="1"/>
          </p:cNvSpPr>
          <p:nvPr>
            <p:ph type="ctrTitle"/>
          </p:nvPr>
        </p:nvSpPr>
        <p:spPr>
          <a:xfrm>
            <a:off x="1524000" y="-1003605"/>
            <a:ext cx="9144000" cy="2387600"/>
          </a:xfrm>
        </p:spPr>
        <p:txBody>
          <a:bodyPr/>
          <a:lstStyle/>
          <a:p>
            <a:r>
              <a:rPr lang="en-IN" b="1" dirty="0">
                <a:solidFill>
                  <a:srgbClr val="FF0000"/>
                </a:solidFill>
              </a:rPr>
              <a:t>HCI PROJECT</a:t>
            </a:r>
          </a:p>
        </p:txBody>
      </p:sp>
      <p:sp>
        <p:nvSpPr>
          <p:cNvPr id="3" name="Subtitle 2">
            <a:extLst>
              <a:ext uri="{FF2B5EF4-FFF2-40B4-BE49-F238E27FC236}">
                <a16:creationId xmlns:a16="http://schemas.microsoft.com/office/drawing/2014/main" id="{509122CB-EF77-49DD-8AA3-B3B4EEF40CE6}"/>
              </a:ext>
            </a:extLst>
          </p:cNvPr>
          <p:cNvSpPr>
            <a:spLocks noGrp="1"/>
          </p:cNvSpPr>
          <p:nvPr>
            <p:ph type="subTitle" idx="1"/>
          </p:nvPr>
        </p:nvSpPr>
        <p:spPr>
          <a:xfrm>
            <a:off x="1524000" y="1845350"/>
            <a:ext cx="9144000" cy="1655762"/>
          </a:xfrm>
        </p:spPr>
        <p:txBody>
          <a:bodyPr>
            <a:normAutofit/>
          </a:bodyPr>
          <a:lstStyle/>
          <a:p>
            <a:r>
              <a:rPr lang="en-IN" sz="3200" b="1" dirty="0">
                <a:solidFill>
                  <a:srgbClr val="FF0000"/>
                </a:solidFill>
              </a:rPr>
              <a:t>“</a:t>
            </a:r>
            <a:r>
              <a:rPr lang="en-IN" sz="3200" b="1" u="sng" dirty="0">
                <a:solidFill>
                  <a:srgbClr val="FF0000"/>
                </a:solidFill>
              </a:rPr>
              <a:t>Smart Subtitles for Vocabulary Learning</a:t>
            </a:r>
            <a:r>
              <a:rPr lang="en-IN" sz="3200" b="1" dirty="0">
                <a:solidFill>
                  <a:srgbClr val="FF0000"/>
                </a:solidFill>
              </a:rPr>
              <a:t>”</a:t>
            </a:r>
            <a:endParaRPr lang="en-IN" sz="3200" b="1" u="sng" dirty="0">
              <a:solidFill>
                <a:srgbClr val="FF0000"/>
              </a:solidFill>
            </a:endParaRPr>
          </a:p>
          <a:p>
            <a:endParaRPr lang="en-IN" sz="3200" b="1" dirty="0">
              <a:solidFill>
                <a:srgbClr val="FF0000"/>
              </a:solidFill>
            </a:endParaRPr>
          </a:p>
          <a:p>
            <a:endParaRPr lang="en-IN" sz="3200" b="1" dirty="0">
              <a:solidFill>
                <a:srgbClr val="FF0000"/>
              </a:solidFill>
            </a:endParaRPr>
          </a:p>
        </p:txBody>
      </p:sp>
      <p:graphicFrame>
        <p:nvGraphicFramePr>
          <p:cNvPr id="4" name="Table 3">
            <a:extLst>
              <a:ext uri="{FF2B5EF4-FFF2-40B4-BE49-F238E27FC236}">
                <a16:creationId xmlns:a16="http://schemas.microsoft.com/office/drawing/2014/main" id="{C82534C9-34FC-4A2B-9E71-5C9000749616}"/>
              </a:ext>
            </a:extLst>
          </p:cNvPr>
          <p:cNvGraphicFramePr>
            <a:graphicFrameLocks noGrp="1"/>
          </p:cNvGraphicFramePr>
          <p:nvPr>
            <p:extLst>
              <p:ext uri="{D42A27DB-BD31-4B8C-83A1-F6EECF244321}">
                <p14:modId xmlns:p14="http://schemas.microsoft.com/office/powerpoint/2010/main" val="1134645456"/>
              </p:ext>
            </p:extLst>
          </p:nvPr>
        </p:nvGraphicFramePr>
        <p:xfrm>
          <a:off x="2385134" y="3962467"/>
          <a:ext cx="7421732" cy="1219200"/>
        </p:xfrm>
        <a:graphic>
          <a:graphicData uri="http://schemas.openxmlformats.org/drawingml/2006/table">
            <a:tbl>
              <a:tblPr/>
              <a:tblGrid>
                <a:gridCol w="3719939">
                  <a:extLst>
                    <a:ext uri="{9D8B030D-6E8A-4147-A177-3AD203B41FA5}">
                      <a16:colId xmlns:a16="http://schemas.microsoft.com/office/drawing/2014/main" val="4241217234"/>
                    </a:ext>
                  </a:extLst>
                </a:gridCol>
                <a:gridCol w="3701793">
                  <a:extLst>
                    <a:ext uri="{9D8B030D-6E8A-4147-A177-3AD203B41FA5}">
                      <a16:colId xmlns:a16="http://schemas.microsoft.com/office/drawing/2014/main" val="2793686836"/>
                    </a:ext>
                  </a:extLst>
                </a:gridCol>
              </a:tblGrid>
              <a:tr h="160020">
                <a:tc rowSpan="4">
                  <a:txBody>
                    <a:bodyPr/>
                    <a:lstStyle/>
                    <a:p>
                      <a:pPr algn="ctr" rtl="0" fontAlgn="ctr"/>
                      <a:r>
                        <a:rPr lang="en-IN" dirty="0">
                          <a:effectLst/>
                        </a:rPr>
                        <a:t>TEAM NAME:</a:t>
                      </a:r>
                    </a:p>
                    <a:p>
                      <a:pPr algn="ctr" rtl="0" fontAlgn="ctr"/>
                      <a:endParaRPr lang="en-IN" dirty="0">
                        <a:effectLst/>
                      </a:endParaRPr>
                    </a:p>
                    <a:p>
                      <a:pPr algn="ctr" rtl="0" fontAlgn="ctr"/>
                      <a:r>
                        <a:rPr lang="en-IN" dirty="0">
                          <a:effectLst/>
                        </a:rPr>
                        <a:t>HCI_0104_1802_1951_2129</a:t>
                      </a:r>
                    </a:p>
                  </a:txBody>
                  <a:tcPr marL="22860" marR="22860" marT="15240" marB="15240" anchor="ctr">
                    <a:lnL w="7620" cap="flat" cmpd="sng" algn="ctr">
                      <a:solidFill>
                        <a:srgbClr val="000000"/>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ctr" rtl="0" fontAlgn="b"/>
                      <a:r>
                        <a:rPr lang="en-IN">
                          <a:effectLst/>
                        </a:rPr>
                        <a:t>Mithul B V</a:t>
                      </a:r>
                    </a:p>
                  </a:txBody>
                  <a:tcPr marL="22860" marR="22860" marT="15240" marB="15240" anchor="b">
                    <a:lnL w="7620" cap="flat" cmpd="sng" algn="ctr">
                      <a:solidFill>
                        <a:srgbClr val="CCCCCC"/>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4258441848"/>
                  </a:ext>
                </a:extLst>
              </a:tr>
              <a:tr h="160020">
                <a:tc vMerge="1">
                  <a:txBody>
                    <a:bodyPr/>
                    <a:lstStyle/>
                    <a:p>
                      <a:endParaRPr lang="en-IN"/>
                    </a:p>
                  </a:txBody>
                  <a:tcPr/>
                </a:tc>
                <a:tc>
                  <a:txBody>
                    <a:bodyPr/>
                    <a:lstStyle/>
                    <a:p>
                      <a:pPr algn="ctr" rtl="0" fontAlgn="b"/>
                      <a:r>
                        <a:rPr lang="en-IN">
                          <a:effectLst/>
                        </a:rPr>
                        <a:t>Ravichandu S</a:t>
                      </a:r>
                    </a:p>
                  </a:txBody>
                  <a:tcPr marL="22860" marR="22860" marT="15240" marB="15240" anchor="b">
                    <a:lnL w="7620" cap="flat" cmpd="sng" algn="ctr">
                      <a:solidFill>
                        <a:srgbClr val="CCCCCC"/>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178736838"/>
                  </a:ext>
                </a:extLst>
              </a:tr>
              <a:tr h="160020">
                <a:tc vMerge="1">
                  <a:txBody>
                    <a:bodyPr/>
                    <a:lstStyle/>
                    <a:p>
                      <a:endParaRPr lang="en-IN"/>
                    </a:p>
                  </a:txBody>
                  <a:tcPr/>
                </a:tc>
                <a:tc>
                  <a:txBody>
                    <a:bodyPr/>
                    <a:lstStyle/>
                    <a:p>
                      <a:pPr algn="ctr" rtl="0" fontAlgn="b"/>
                      <a:r>
                        <a:rPr lang="en-IN" dirty="0">
                          <a:effectLst/>
                        </a:rPr>
                        <a:t>B K Mohammad Kamran</a:t>
                      </a:r>
                    </a:p>
                  </a:txBody>
                  <a:tcPr marL="22860" marR="22860" marT="15240" marB="15240" anchor="b">
                    <a:lnL w="7620" cap="flat" cmpd="sng" algn="ctr">
                      <a:solidFill>
                        <a:srgbClr val="CCCCCC"/>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255015611"/>
                  </a:ext>
                </a:extLst>
              </a:tr>
              <a:tr h="160020">
                <a:tc vMerge="1">
                  <a:txBody>
                    <a:bodyPr/>
                    <a:lstStyle/>
                    <a:p>
                      <a:endParaRPr lang="en-IN"/>
                    </a:p>
                  </a:txBody>
                  <a:tcPr/>
                </a:tc>
                <a:tc>
                  <a:txBody>
                    <a:bodyPr/>
                    <a:lstStyle/>
                    <a:p>
                      <a:pPr algn="ctr" rtl="0" fontAlgn="b"/>
                      <a:r>
                        <a:rPr lang="en-IN" dirty="0">
                          <a:effectLst/>
                        </a:rPr>
                        <a:t>Mayank Keshan</a:t>
                      </a:r>
                    </a:p>
                  </a:txBody>
                  <a:tcPr marL="22860" marR="22860" marT="15240" marB="15240" anchor="b">
                    <a:lnL w="7620" cap="flat" cmpd="sng" algn="ctr">
                      <a:solidFill>
                        <a:srgbClr val="CCCCCC"/>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83424785"/>
                  </a:ext>
                </a:extLst>
              </a:tr>
            </a:tbl>
          </a:graphicData>
        </a:graphic>
      </p:graphicFrame>
    </p:spTree>
    <p:extLst>
      <p:ext uri="{BB962C8B-B14F-4D97-AF65-F5344CB8AC3E}">
        <p14:creationId xmlns:p14="http://schemas.microsoft.com/office/powerpoint/2010/main" val="665938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B7F80-DEF3-4FBD-B177-84C7994B7793}"/>
              </a:ext>
            </a:extLst>
          </p:cNvPr>
          <p:cNvSpPr>
            <a:spLocks noGrp="1"/>
          </p:cNvSpPr>
          <p:nvPr>
            <p:ph type="title"/>
          </p:nvPr>
        </p:nvSpPr>
        <p:spPr>
          <a:xfrm>
            <a:off x="758301" y="1057584"/>
            <a:ext cx="10515600" cy="1325563"/>
          </a:xfrm>
        </p:spPr>
        <p:txBody>
          <a:bodyPr/>
          <a:lstStyle/>
          <a:p>
            <a:r>
              <a:rPr lang="en-IN" b="1" kern="0" dirty="0">
                <a:solidFill>
                  <a:srgbClr val="FF0000"/>
                </a:solidFill>
                <a:effectLst/>
                <a:latin typeface="Calibri" panose="020F0502020204030204" pitchFamily="34" charset="0"/>
                <a:ea typeface="Calibri" panose="020F0502020204030204" pitchFamily="34" charset="0"/>
              </a:rPr>
              <a:t>IMPLEMENTATION</a:t>
            </a:r>
            <a:br>
              <a:rPr lang="en-IN" sz="1800" b="1" kern="0" dirty="0">
                <a:solidFill>
                  <a:srgbClr val="000000"/>
                </a:solidFill>
                <a:effectLst/>
                <a:latin typeface="Calibri" panose="020F0502020204030204" pitchFamily="34" charset="0"/>
                <a:ea typeface="Calibri" panose="020F0502020204030204" pitchFamily="34" charset="0"/>
              </a:rPr>
            </a:br>
            <a:endParaRPr lang="en-IN" dirty="0"/>
          </a:p>
        </p:txBody>
      </p:sp>
      <p:sp>
        <p:nvSpPr>
          <p:cNvPr id="3" name="Content Placeholder 2">
            <a:extLst>
              <a:ext uri="{FF2B5EF4-FFF2-40B4-BE49-F238E27FC236}">
                <a16:creationId xmlns:a16="http://schemas.microsoft.com/office/drawing/2014/main" id="{39819198-EFF7-4AC5-95C2-588CC69EF6CE}"/>
              </a:ext>
            </a:extLst>
          </p:cNvPr>
          <p:cNvSpPr>
            <a:spLocks noGrp="1"/>
          </p:cNvSpPr>
          <p:nvPr>
            <p:ph idx="1"/>
          </p:nvPr>
        </p:nvSpPr>
        <p:spPr>
          <a:xfrm>
            <a:off x="758301" y="2802169"/>
            <a:ext cx="10515600" cy="4351338"/>
          </a:xfrm>
        </p:spPr>
        <p:txBody>
          <a:bodyPr/>
          <a:lstStyle/>
          <a:p>
            <a:pPr marL="55245" indent="-6350" algn="just">
              <a:lnSpc>
                <a:spcPct val="93000"/>
              </a:lnSpc>
              <a:spcAft>
                <a:spcPts val="570"/>
              </a:spcAft>
            </a:pPr>
            <a:r>
              <a:rPr lang="en-IN" sz="1800" dirty="0">
                <a:solidFill>
                  <a:srgbClr val="000000"/>
                </a:solidFill>
                <a:effectLst/>
                <a:latin typeface="Calibri" panose="020F0502020204030204" pitchFamily="34" charset="0"/>
                <a:ea typeface="Calibri" panose="020F0502020204030204" pitchFamily="34" charset="0"/>
              </a:rPr>
              <a:t>Smart Subtitles faces several implementation challenges, such as extracting subtitles from various video, listing vocabulary words, and determining their definitions and romanizations. </a:t>
            </a:r>
          </a:p>
          <a:p>
            <a:pPr marL="55245" indent="-6350" algn="just">
              <a:lnSpc>
                <a:spcPct val="93000"/>
              </a:lnSpc>
              <a:spcAft>
                <a:spcPts val="570"/>
              </a:spcAft>
            </a:pPr>
            <a:r>
              <a:rPr lang="en-IN" sz="1800" dirty="0">
                <a:solidFill>
                  <a:srgbClr val="000000"/>
                </a:solidFill>
                <a:effectLst/>
                <a:latin typeface="Calibri" panose="020F0502020204030204" pitchFamily="34" charset="0"/>
                <a:ea typeface="Calibri" panose="020F0502020204030204" pitchFamily="34" charset="0"/>
              </a:rPr>
              <a:t>Smart Subtitles are automatically generated from captions with the assistance of dictionaries and machine translation. Our implantation currently supports Chinese, Japanese, French, German, and Spanish, but support for other languages can easily be added if a bilingual dictionary is available.</a:t>
            </a:r>
          </a:p>
          <a:p>
            <a:endParaRPr lang="en-IN" dirty="0"/>
          </a:p>
        </p:txBody>
      </p:sp>
    </p:spTree>
    <p:extLst>
      <p:ext uri="{BB962C8B-B14F-4D97-AF65-F5344CB8AC3E}">
        <p14:creationId xmlns:p14="http://schemas.microsoft.com/office/powerpoint/2010/main" val="1929867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3FFE25-3785-4F07-90D5-45F47ADCAC59}"/>
              </a:ext>
            </a:extLst>
          </p:cNvPr>
          <p:cNvSpPr>
            <a:spLocks noGrp="1"/>
          </p:cNvSpPr>
          <p:nvPr>
            <p:ph idx="1"/>
          </p:nvPr>
        </p:nvSpPr>
        <p:spPr>
          <a:xfrm>
            <a:off x="568811" y="511730"/>
            <a:ext cx="10515600" cy="4351338"/>
          </a:xfrm>
        </p:spPr>
        <p:txBody>
          <a:bodyPr>
            <a:normAutofit/>
          </a:bodyPr>
          <a:lstStyle/>
          <a:p>
            <a:pPr marL="0" indent="0">
              <a:buNone/>
            </a:pPr>
            <a:r>
              <a:rPr lang="en-IN" sz="1800" dirty="0">
                <a:solidFill>
                  <a:srgbClr val="000000"/>
                </a:solidFill>
                <a:effectLst/>
                <a:latin typeface="Calibri" panose="020F0502020204030204" pitchFamily="34" charset="0"/>
                <a:ea typeface="Calibri" panose="020F0502020204030204" pitchFamily="34" charset="0"/>
              </a:rPr>
              <a:t>The Smart Subtitles system is implemented as 2 main parts: a system that extract subtitles and captions from videos, </a:t>
            </a:r>
          </a:p>
          <a:p>
            <a:endParaRPr lang="en-IN" dirty="0"/>
          </a:p>
          <a:p>
            <a:pPr marL="0" indent="0">
              <a:lnSpc>
                <a:spcPct val="107000"/>
              </a:lnSpc>
              <a:buNone/>
            </a:pPr>
            <a:r>
              <a:rPr lang="en-IN" sz="1800" b="1" kern="0" dirty="0">
                <a:solidFill>
                  <a:srgbClr val="FF0000"/>
                </a:solidFill>
                <a:effectLst/>
                <a:latin typeface="Calibri" panose="020F0502020204030204" pitchFamily="34" charset="0"/>
                <a:ea typeface="Calibri" panose="020F0502020204030204" pitchFamily="34" charset="0"/>
              </a:rPr>
              <a:t>Extracting Subtitles from Videos</a:t>
            </a:r>
          </a:p>
          <a:p>
            <a:r>
              <a:rPr lang="en-IN" sz="1800" dirty="0">
                <a:solidFill>
                  <a:srgbClr val="000000"/>
                </a:solidFill>
                <a:effectLst/>
                <a:latin typeface="Calibri" panose="020F0502020204030204" pitchFamily="34" charset="0"/>
                <a:ea typeface="Calibri" panose="020F0502020204030204" pitchFamily="34" charset="0"/>
              </a:rPr>
              <a:t>Our system takes digital text captions in either the </a:t>
            </a:r>
            <a:r>
              <a:rPr lang="en-IN" sz="1800" dirty="0" err="1">
                <a:solidFill>
                  <a:srgbClr val="000000"/>
                </a:solidFill>
                <a:effectLst/>
                <a:latin typeface="Calibri" panose="020F0502020204030204" pitchFamily="34" charset="0"/>
                <a:ea typeface="Calibri" panose="020F0502020204030204" pitchFamily="34" charset="0"/>
              </a:rPr>
              <a:t>SubRip</a:t>
            </a:r>
            <a:r>
              <a:rPr lang="en-IN" sz="1800" dirty="0">
                <a:solidFill>
                  <a:srgbClr val="000000"/>
                </a:solidFill>
                <a:latin typeface="Calibri" panose="020F0502020204030204" pitchFamily="34" charset="0"/>
                <a:ea typeface="Calibri" panose="020F0502020204030204" pitchFamily="34" charset="0"/>
              </a:rPr>
              <a:t> </a:t>
            </a:r>
            <a:r>
              <a:rPr lang="en-IN" sz="1800" dirty="0">
                <a:solidFill>
                  <a:srgbClr val="000000"/>
                </a:solidFill>
                <a:effectLst/>
                <a:latin typeface="Calibri" panose="020F0502020204030204" pitchFamily="34" charset="0"/>
                <a:ea typeface="Calibri" panose="020F0502020204030204" pitchFamily="34" charset="0"/>
              </a:rPr>
              <a:t>or Web Video Text Tracks (</a:t>
            </a:r>
            <a:r>
              <a:rPr lang="en-IN" sz="1800" dirty="0" err="1">
                <a:solidFill>
                  <a:srgbClr val="000000"/>
                </a:solidFill>
                <a:effectLst/>
                <a:latin typeface="Calibri" panose="020F0502020204030204" pitchFamily="34" charset="0"/>
                <a:ea typeface="Calibri" panose="020F0502020204030204" pitchFamily="34" charset="0"/>
              </a:rPr>
              <a:t>WebVTT</a:t>
            </a:r>
            <a:r>
              <a:rPr lang="en-IN" sz="1800" dirty="0">
                <a:solidFill>
                  <a:srgbClr val="000000"/>
                </a:solidFill>
                <a:effectLst/>
                <a:latin typeface="Calibri" panose="020F0502020204030204" pitchFamily="34" charset="0"/>
                <a:ea typeface="Calibri" panose="020F0502020204030204" pitchFamily="34" charset="0"/>
              </a:rPr>
              <a:t>) formats as input. These are plain-text formats that specify the textual lines of dialog, along with their respective display times. Users can download these from various online services, such as Universal Subtitles</a:t>
            </a:r>
          </a:p>
          <a:p>
            <a:endParaRPr lang="en-IN" sz="1800" dirty="0">
              <a:solidFill>
                <a:srgbClr val="000000"/>
              </a:solidFill>
              <a:latin typeface="Calibri" panose="020F0502020204030204" pitchFamily="34" charset="0"/>
            </a:endParaRPr>
          </a:p>
          <a:p>
            <a:endParaRPr lang="en-IN" dirty="0"/>
          </a:p>
        </p:txBody>
      </p:sp>
      <p:pic>
        <p:nvPicPr>
          <p:cNvPr id="4" name="Picture 3">
            <a:extLst>
              <a:ext uri="{FF2B5EF4-FFF2-40B4-BE49-F238E27FC236}">
                <a16:creationId xmlns:a16="http://schemas.microsoft.com/office/drawing/2014/main" id="{8458728A-E6A0-427A-ABCA-BC4CD88DD2BD}"/>
              </a:ext>
            </a:extLst>
          </p:cNvPr>
          <p:cNvPicPr/>
          <p:nvPr/>
        </p:nvPicPr>
        <p:blipFill>
          <a:blip r:embed="rId2"/>
          <a:stretch>
            <a:fillRect/>
          </a:stretch>
        </p:blipFill>
        <p:spPr>
          <a:xfrm>
            <a:off x="4465568" y="3215935"/>
            <a:ext cx="3639744" cy="2917270"/>
          </a:xfrm>
          <a:prstGeom prst="rect">
            <a:avLst/>
          </a:prstGeom>
        </p:spPr>
      </p:pic>
    </p:spTree>
    <p:extLst>
      <p:ext uri="{BB962C8B-B14F-4D97-AF65-F5344CB8AC3E}">
        <p14:creationId xmlns:p14="http://schemas.microsoft.com/office/powerpoint/2010/main" val="167702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FCD6E5-A712-4863-A61F-B68A9ABFC3FA}"/>
              </a:ext>
            </a:extLst>
          </p:cNvPr>
          <p:cNvSpPr>
            <a:spLocks noGrp="1"/>
          </p:cNvSpPr>
          <p:nvPr>
            <p:ph idx="1"/>
          </p:nvPr>
        </p:nvSpPr>
        <p:spPr>
          <a:xfrm>
            <a:off x="580748" y="831326"/>
            <a:ext cx="10515600" cy="4351338"/>
          </a:xfrm>
        </p:spPr>
        <p:txBody>
          <a:bodyPr>
            <a:normAutofit fontScale="77500" lnSpcReduction="20000"/>
          </a:bodyPr>
          <a:lstStyle/>
          <a:p>
            <a:pPr marL="39370" indent="0">
              <a:lnSpc>
                <a:spcPct val="107000"/>
              </a:lnSpc>
              <a:buNone/>
            </a:pPr>
            <a:r>
              <a:rPr lang="en-IN" sz="2800" b="1" kern="0" dirty="0">
                <a:solidFill>
                  <a:srgbClr val="FF0000"/>
                </a:solidFill>
                <a:effectLst/>
                <a:latin typeface="Calibri" panose="020F0502020204030204" pitchFamily="34" charset="0"/>
                <a:ea typeface="Calibri" panose="020F0502020204030204" pitchFamily="34" charset="0"/>
              </a:rPr>
              <a:t>Listing Vocabulary Words in a Line of Dialog</a:t>
            </a:r>
          </a:p>
          <a:p>
            <a:pPr marL="39370" indent="0">
              <a:lnSpc>
                <a:spcPct val="107000"/>
              </a:lnSpc>
              <a:buNone/>
            </a:pPr>
            <a:endParaRPr lang="en-IN" sz="2800" b="1" kern="0" dirty="0">
              <a:solidFill>
                <a:srgbClr val="FF0000"/>
              </a:solidFill>
              <a:effectLst/>
              <a:latin typeface="Calibri" panose="020F0502020204030204" pitchFamily="34" charset="0"/>
              <a:ea typeface="Calibri" panose="020F0502020204030204" pitchFamily="34" charset="0"/>
            </a:endParaRPr>
          </a:p>
          <a:p>
            <a:pPr marL="39370" indent="0">
              <a:lnSpc>
                <a:spcPct val="107000"/>
              </a:lnSpc>
              <a:buNone/>
            </a:pPr>
            <a:endParaRPr lang="en-IN" sz="2800" b="1" kern="0" dirty="0">
              <a:solidFill>
                <a:srgbClr val="FF0000"/>
              </a:solidFill>
              <a:effectLst/>
              <a:latin typeface="Calibri" panose="020F0502020204030204" pitchFamily="34" charset="0"/>
              <a:ea typeface="Calibri" panose="020F0502020204030204" pitchFamily="34" charset="0"/>
            </a:endParaRPr>
          </a:p>
          <a:p>
            <a:pPr marL="55245" indent="-6350" algn="just">
              <a:lnSpc>
                <a:spcPct val="93000"/>
              </a:lnSpc>
              <a:spcAft>
                <a:spcPts val="570"/>
              </a:spcAft>
            </a:pPr>
            <a:r>
              <a:rPr lang="en-IN" sz="2800" dirty="0">
                <a:solidFill>
                  <a:srgbClr val="000000"/>
                </a:solidFill>
                <a:effectLst/>
                <a:latin typeface="Calibri" panose="020F0502020204030204" pitchFamily="34" charset="0"/>
                <a:ea typeface="Calibri" panose="020F0502020204030204" pitchFamily="34" charset="0"/>
              </a:rPr>
              <a:t>The subtitles generated by our subtitle extractor provide us with the text of each line of dialog. For many languages, going from each line of dialog to the list of words it includes is fairly simple, since words are delimited by spaces and punctuation. For European languages supported by Smart Subtitles (French, Spanish, and German), the Smart Subtitles system lists vocabulary words in each line of dialog using the tokenizer included in the Natural Language Toolkit</a:t>
            </a:r>
          </a:p>
          <a:p>
            <a:pPr marL="55245" indent="-6350" algn="just">
              <a:lnSpc>
                <a:spcPct val="93000"/>
              </a:lnSpc>
              <a:spcAft>
                <a:spcPts val="935"/>
              </a:spcAft>
            </a:pPr>
            <a:r>
              <a:rPr lang="en-IN" sz="2800" dirty="0">
                <a:solidFill>
                  <a:srgbClr val="000000"/>
                </a:solidFill>
                <a:effectLst/>
                <a:latin typeface="Calibri" panose="020F0502020204030204" pitchFamily="34" charset="0"/>
                <a:ea typeface="Calibri" panose="020F0502020204030204" pitchFamily="34" charset="0"/>
              </a:rPr>
              <a:t>A particular issue which occurs with Chinese and Japanese is that the boundaries between words are not indicated in writing. To determine what words are present in each line of dialog in these languages, we instead use statistical word </a:t>
            </a:r>
            <a:r>
              <a:rPr lang="en-IN" sz="2800" dirty="0" err="1">
                <a:solidFill>
                  <a:srgbClr val="000000"/>
                </a:solidFill>
                <a:effectLst/>
                <a:latin typeface="Calibri" panose="020F0502020204030204" pitchFamily="34" charset="0"/>
                <a:ea typeface="Calibri" panose="020F0502020204030204" pitchFamily="34" charset="0"/>
              </a:rPr>
              <a:t>segmenters</a:t>
            </a:r>
            <a:r>
              <a:rPr lang="en-IN" sz="2800" dirty="0">
                <a:solidFill>
                  <a:srgbClr val="000000"/>
                </a:solidFill>
                <a:effectLst/>
                <a:latin typeface="Calibri" panose="020F0502020204030204" pitchFamily="34" charset="0"/>
                <a:ea typeface="Calibri" panose="020F0502020204030204" pitchFamily="34" charset="0"/>
              </a:rPr>
              <a:t>. We use the Stanford Word </a:t>
            </a:r>
            <a:r>
              <a:rPr lang="en-IN" sz="2800" dirty="0" err="1">
                <a:solidFill>
                  <a:srgbClr val="000000"/>
                </a:solidFill>
                <a:effectLst/>
                <a:latin typeface="Calibri" panose="020F0502020204030204" pitchFamily="34" charset="0"/>
                <a:ea typeface="Calibri" panose="020F0502020204030204" pitchFamily="34" charset="0"/>
              </a:rPr>
              <a:t>Segmenter</a:t>
            </a:r>
            <a:r>
              <a:rPr lang="en-IN" sz="2800" dirty="0">
                <a:solidFill>
                  <a:srgbClr val="000000"/>
                </a:solidFill>
                <a:effectLst/>
                <a:latin typeface="Calibri" panose="020F0502020204030204" pitchFamily="34" charset="0"/>
                <a:ea typeface="Calibri" panose="020F0502020204030204" pitchFamily="34" charset="0"/>
              </a:rPr>
              <a:t> for Chinese, and JUMAN for Japanese.</a:t>
            </a:r>
          </a:p>
          <a:p>
            <a:endParaRPr lang="en-IN" dirty="0"/>
          </a:p>
        </p:txBody>
      </p:sp>
    </p:spTree>
    <p:extLst>
      <p:ext uri="{BB962C8B-B14F-4D97-AF65-F5344CB8AC3E}">
        <p14:creationId xmlns:p14="http://schemas.microsoft.com/office/powerpoint/2010/main" val="96263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F8BB1-B546-40C5-B783-6594907D77AD}"/>
              </a:ext>
            </a:extLst>
          </p:cNvPr>
          <p:cNvSpPr>
            <a:spLocks noGrp="1"/>
          </p:cNvSpPr>
          <p:nvPr>
            <p:ph type="title"/>
          </p:nvPr>
        </p:nvSpPr>
        <p:spPr>
          <a:xfrm>
            <a:off x="571869" y="539888"/>
            <a:ext cx="10515600" cy="5778223"/>
          </a:xfrm>
        </p:spPr>
        <p:txBody>
          <a:bodyPr>
            <a:normAutofit/>
          </a:bodyPr>
          <a:lstStyle/>
          <a:p>
            <a:pPr marL="6350" indent="-6350">
              <a:lnSpc>
                <a:spcPct val="107000"/>
              </a:lnSpc>
            </a:pPr>
            <a:r>
              <a:rPr lang="en-IN" sz="2800" b="1" kern="0" dirty="0">
                <a:solidFill>
                  <a:srgbClr val="FF0000"/>
                </a:solidFill>
                <a:effectLst/>
                <a:latin typeface="Calibri" panose="020F0502020204030204" pitchFamily="34" charset="0"/>
                <a:ea typeface="Calibri" panose="020F0502020204030204" pitchFamily="34" charset="0"/>
              </a:rPr>
              <a:t>Getting Translations for Full Lines of Dialog</a:t>
            </a: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r>
              <a:rPr lang="en-IN" sz="2000" dirty="0">
                <a:solidFill>
                  <a:srgbClr val="000000"/>
                </a:solidFill>
                <a:effectLst/>
                <a:latin typeface="Calibri" panose="020F0502020204030204" pitchFamily="34" charset="0"/>
                <a:ea typeface="Calibri" panose="020F0502020204030204" pitchFamily="34" charset="0"/>
              </a:rPr>
              <a:t>Translations for full lines of dialog are obtained from a subtitle track in the English, if it was provided to the program. </a:t>
            </a:r>
            <a:br>
              <a:rPr lang="en-IN" sz="2000" dirty="0">
                <a:solidFill>
                  <a:srgbClr val="000000"/>
                </a:solidFill>
                <a:effectLst/>
                <a:latin typeface="Calibri" panose="020F0502020204030204" pitchFamily="34" charset="0"/>
                <a:ea typeface="Calibri" panose="020F0502020204030204" pitchFamily="34" charset="0"/>
              </a:rPr>
            </a:br>
            <a:r>
              <a:rPr lang="en-IN" sz="2000" dirty="0">
                <a:solidFill>
                  <a:srgbClr val="000000"/>
                </a:solidFill>
                <a:effectLst/>
                <a:latin typeface="Calibri" panose="020F0502020204030204" pitchFamily="34" charset="0"/>
                <a:ea typeface="Calibri" panose="020F0502020204030204" pitchFamily="34" charset="0"/>
              </a:rPr>
              <a:t>For example, if we gave Smart Subtitles a Chinese-language DVD that contained both English and Chinese subtitles, then it would extract translations for each line of dialog from the English subtitles. </a:t>
            </a:r>
            <a:br>
              <a:rPr lang="en-IN" sz="2000" dirty="0">
                <a:solidFill>
                  <a:srgbClr val="000000"/>
                </a:solidFill>
                <a:effectLst/>
                <a:latin typeface="Calibri" panose="020F0502020204030204" pitchFamily="34" charset="0"/>
                <a:ea typeface="Calibri" panose="020F0502020204030204" pitchFamily="34" charset="0"/>
              </a:rPr>
            </a:br>
            <a:r>
              <a:rPr lang="en-IN" sz="2000" dirty="0">
                <a:solidFill>
                  <a:srgbClr val="000000"/>
                </a:solidFill>
                <a:effectLst/>
                <a:latin typeface="Calibri" panose="020F0502020204030204" pitchFamily="34" charset="0"/>
                <a:ea typeface="Calibri" panose="020F0502020204030204" pitchFamily="34" charset="0"/>
              </a:rPr>
              <a:t>Alternatively, if only a transcript was provided, and not a subtitle in the viewer’s native language, it relies on a machine translation service to obtain translations. Either Microsoft’s or Google’s translation service can be used.</a:t>
            </a: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endParaRPr lang="en-IN" dirty="0"/>
          </a:p>
        </p:txBody>
      </p:sp>
    </p:spTree>
    <p:extLst>
      <p:ext uri="{BB962C8B-B14F-4D97-AF65-F5344CB8AC3E}">
        <p14:creationId xmlns:p14="http://schemas.microsoft.com/office/powerpoint/2010/main" val="14047957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A4FE5-143A-499D-BF75-79966D934701}"/>
              </a:ext>
            </a:extLst>
          </p:cNvPr>
          <p:cNvSpPr>
            <a:spLocks noGrp="1"/>
          </p:cNvSpPr>
          <p:nvPr>
            <p:ph type="title"/>
          </p:nvPr>
        </p:nvSpPr>
        <p:spPr>
          <a:xfrm>
            <a:off x="705035" y="622578"/>
            <a:ext cx="10515600" cy="5884755"/>
          </a:xfrm>
        </p:spPr>
        <p:txBody>
          <a:bodyPr>
            <a:normAutofit/>
          </a:bodyPr>
          <a:lstStyle/>
          <a:p>
            <a:pPr marL="6350" indent="-6350">
              <a:lnSpc>
                <a:spcPct val="107000"/>
              </a:lnSpc>
            </a:pPr>
            <a:r>
              <a:rPr lang="en-IN" sz="2800" b="1" kern="0" dirty="0">
                <a:solidFill>
                  <a:srgbClr val="FF0000"/>
                </a:solidFill>
                <a:effectLst/>
                <a:latin typeface="Calibri" panose="020F0502020204030204" pitchFamily="34" charset="0"/>
                <a:ea typeface="Calibri" panose="020F0502020204030204" pitchFamily="34" charset="0"/>
              </a:rPr>
              <a:t>USER STUDY</a:t>
            </a: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r>
              <a:rPr lang="en-IN" sz="1800" dirty="0">
                <a:solidFill>
                  <a:srgbClr val="000000"/>
                </a:solidFill>
                <a:effectLst/>
                <a:latin typeface="Calibri" panose="020F0502020204030204" pitchFamily="34" charset="0"/>
                <a:ea typeface="Calibri" panose="020F0502020204030204" pitchFamily="34" charset="0"/>
              </a:rPr>
              <a:t>We evaluate Smart Subtitles with a within-subjects user study that compares the amount of vocabulary learned when watching videos with our system, to the amount of vocabulary learned when using dual English-Chinese subtitles. We wish to compare the effectiveness of our system in teaching vocabulary to dual subtitles, which are believed to be among the best ways to learn vocabulary while viewing videos</a:t>
            </a: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endParaRPr lang="en-IN" dirty="0"/>
          </a:p>
        </p:txBody>
      </p:sp>
    </p:spTree>
    <p:extLst>
      <p:ext uri="{BB962C8B-B14F-4D97-AF65-F5344CB8AC3E}">
        <p14:creationId xmlns:p14="http://schemas.microsoft.com/office/powerpoint/2010/main" val="1017807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7CDBC-C6CB-4F16-A24F-205C78BFABB8}"/>
              </a:ext>
            </a:extLst>
          </p:cNvPr>
          <p:cNvSpPr>
            <a:spLocks noGrp="1"/>
          </p:cNvSpPr>
          <p:nvPr>
            <p:ph type="title"/>
          </p:nvPr>
        </p:nvSpPr>
        <p:spPr>
          <a:xfrm>
            <a:off x="838200" y="365125"/>
            <a:ext cx="10515600" cy="4215753"/>
          </a:xfrm>
        </p:spPr>
        <p:txBody>
          <a:bodyPr>
            <a:normAutofit/>
          </a:bodyPr>
          <a:lstStyle/>
          <a:p>
            <a:pPr marL="6350" indent="-6350">
              <a:lnSpc>
                <a:spcPct val="107000"/>
              </a:lnSpc>
            </a:pPr>
            <a:r>
              <a:rPr lang="en-IN" sz="2800" b="1" kern="0" dirty="0">
                <a:solidFill>
                  <a:srgbClr val="FF0000"/>
                </a:solidFill>
                <a:effectLst/>
                <a:latin typeface="Calibri" panose="020F0502020204030204" pitchFamily="34" charset="0"/>
                <a:ea typeface="Calibri" panose="020F0502020204030204" pitchFamily="34" charset="0"/>
              </a:rPr>
              <a:t>Materials</a:t>
            </a:r>
            <a:br>
              <a:rPr lang="en-IN" sz="2800" b="1" kern="0" dirty="0">
                <a:solidFill>
                  <a:srgbClr val="FF0000"/>
                </a:solidFill>
                <a:effectLst/>
                <a:latin typeface="Calibri" panose="020F0502020204030204" pitchFamily="34" charset="0"/>
                <a:ea typeface="Calibri" panose="020F0502020204030204" pitchFamily="34" charset="0"/>
              </a:rPr>
            </a:br>
            <a:br>
              <a:rPr lang="en-IN" sz="2800" b="1" kern="0" dirty="0">
                <a:solidFill>
                  <a:srgbClr val="FF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r>
              <a:rPr lang="en-IN" sz="1800" dirty="0">
                <a:solidFill>
                  <a:srgbClr val="000000"/>
                </a:solidFill>
                <a:effectLst/>
                <a:latin typeface="Calibri" panose="020F0502020204030204" pitchFamily="34" charset="0"/>
                <a:ea typeface="Calibri" panose="020F0502020204030204" pitchFamily="34" charset="0"/>
              </a:rPr>
              <a:t>We used a pair of 5-minute video clips, both taken from the drama. One clip is the first 5 minutes of the first episode of the drama, while the second clip is the next 5 minutes of the drama. The Chinese and English subtitles were automatically extracted from a DVD using our OCR-based subtitle extraction system.</a:t>
            </a:r>
            <a:br>
              <a:rPr lang="en-IN" sz="1800" dirty="0">
                <a:solidFill>
                  <a:srgbClr val="000000"/>
                </a:solidFill>
                <a:effectLst/>
                <a:latin typeface="Calibri" panose="020F0502020204030204" pitchFamily="34" charset="0"/>
                <a:ea typeface="Calibri" panose="020F0502020204030204" pitchFamily="34" charset="0"/>
              </a:rPr>
            </a:br>
            <a:endParaRPr lang="en-IN" dirty="0"/>
          </a:p>
        </p:txBody>
      </p:sp>
    </p:spTree>
    <p:extLst>
      <p:ext uri="{BB962C8B-B14F-4D97-AF65-F5344CB8AC3E}">
        <p14:creationId xmlns:p14="http://schemas.microsoft.com/office/powerpoint/2010/main" val="28933372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8BB07-DEA5-41D2-A7D0-1848DA87F1CB}"/>
              </a:ext>
            </a:extLst>
          </p:cNvPr>
          <p:cNvSpPr>
            <a:spLocks noGrp="1"/>
          </p:cNvSpPr>
          <p:nvPr>
            <p:ph type="title"/>
          </p:nvPr>
        </p:nvSpPr>
        <p:spPr/>
        <p:txBody>
          <a:bodyPr/>
          <a:lstStyle/>
          <a:p>
            <a:r>
              <a:rPr lang="en-IN" sz="5400" b="1" dirty="0">
                <a:solidFill>
                  <a:srgbClr val="FF0000"/>
                </a:solidFill>
              </a:rPr>
              <a:t>STORY BOARDING</a:t>
            </a:r>
            <a:endParaRPr lang="en-IN" b="1" dirty="0">
              <a:solidFill>
                <a:srgbClr val="FF0000"/>
              </a:solidFill>
            </a:endParaRPr>
          </a:p>
        </p:txBody>
      </p:sp>
      <p:pic>
        <p:nvPicPr>
          <p:cNvPr id="5" name="Content Placeholder 4">
            <a:extLst>
              <a:ext uri="{FF2B5EF4-FFF2-40B4-BE49-F238E27FC236}">
                <a16:creationId xmlns:a16="http://schemas.microsoft.com/office/drawing/2014/main" id="{DF40260C-E7A9-455B-BAB6-33A0F97508E1}"/>
              </a:ext>
            </a:extLst>
          </p:cNvPr>
          <p:cNvPicPr>
            <a:picLocks noGrp="1" noChangeAspect="1"/>
          </p:cNvPicPr>
          <p:nvPr>
            <p:ph idx="1"/>
          </p:nvPr>
        </p:nvPicPr>
        <p:blipFill>
          <a:blip r:embed="rId2"/>
          <a:stretch>
            <a:fillRect/>
          </a:stretch>
        </p:blipFill>
        <p:spPr>
          <a:xfrm>
            <a:off x="532658" y="2650593"/>
            <a:ext cx="5203665" cy="3256356"/>
          </a:xfrm>
        </p:spPr>
      </p:pic>
      <p:pic>
        <p:nvPicPr>
          <p:cNvPr id="7" name="Picture 6">
            <a:extLst>
              <a:ext uri="{FF2B5EF4-FFF2-40B4-BE49-F238E27FC236}">
                <a16:creationId xmlns:a16="http://schemas.microsoft.com/office/drawing/2014/main" id="{EB21F047-E7BC-4A6E-80B1-C444CD328552}"/>
              </a:ext>
            </a:extLst>
          </p:cNvPr>
          <p:cNvPicPr>
            <a:picLocks noChangeAspect="1"/>
          </p:cNvPicPr>
          <p:nvPr/>
        </p:nvPicPr>
        <p:blipFill>
          <a:blip r:embed="rId3"/>
          <a:stretch>
            <a:fillRect/>
          </a:stretch>
        </p:blipFill>
        <p:spPr>
          <a:xfrm>
            <a:off x="6199569" y="2650593"/>
            <a:ext cx="5701963" cy="3256356"/>
          </a:xfrm>
          <a:prstGeom prst="rect">
            <a:avLst/>
          </a:prstGeom>
        </p:spPr>
      </p:pic>
    </p:spTree>
    <p:extLst>
      <p:ext uri="{BB962C8B-B14F-4D97-AF65-F5344CB8AC3E}">
        <p14:creationId xmlns:p14="http://schemas.microsoft.com/office/powerpoint/2010/main" val="40952437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76D366D-A876-4D8D-8E25-0DFA9BBBFA99}"/>
              </a:ext>
            </a:extLst>
          </p:cNvPr>
          <p:cNvPicPr>
            <a:picLocks noGrp="1" noChangeAspect="1"/>
          </p:cNvPicPr>
          <p:nvPr>
            <p:ph idx="1"/>
          </p:nvPr>
        </p:nvPicPr>
        <p:blipFill>
          <a:blip r:embed="rId2"/>
          <a:stretch>
            <a:fillRect/>
          </a:stretch>
        </p:blipFill>
        <p:spPr>
          <a:xfrm>
            <a:off x="158560" y="181643"/>
            <a:ext cx="5078328" cy="3126346"/>
          </a:xfrm>
        </p:spPr>
      </p:pic>
      <p:pic>
        <p:nvPicPr>
          <p:cNvPr id="7" name="Picture 6">
            <a:extLst>
              <a:ext uri="{FF2B5EF4-FFF2-40B4-BE49-F238E27FC236}">
                <a16:creationId xmlns:a16="http://schemas.microsoft.com/office/drawing/2014/main" id="{1FA85962-FDE1-40AC-8896-A10C2B511A4C}"/>
              </a:ext>
            </a:extLst>
          </p:cNvPr>
          <p:cNvPicPr>
            <a:picLocks noChangeAspect="1"/>
          </p:cNvPicPr>
          <p:nvPr/>
        </p:nvPicPr>
        <p:blipFill>
          <a:blip r:embed="rId3"/>
          <a:stretch>
            <a:fillRect/>
          </a:stretch>
        </p:blipFill>
        <p:spPr>
          <a:xfrm>
            <a:off x="6194670" y="177372"/>
            <a:ext cx="5386008" cy="3130617"/>
          </a:xfrm>
          <a:prstGeom prst="rect">
            <a:avLst/>
          </a:prstGeom>
        </p:spPr>
      </p:pic>
      <p:pic>
        <p:nvPicPr>
          <p:cNvPr id="10" name="Content Placeholder 4">
            <a:extLst>
              <a:ext uri="{FF2B5EF4-FFF2-40B4-BE49-F238E27FC236}">
                <a16:creationId xmlns:a16="http://schemas.microsoft.com/office/drawing/2014/main" id="{4FB98D18-270C-42D3-BD28-B4EB305A663B}"/>
              </a:ext>
            </a:extLst>
          </p:cNvPr>
          <p:cNvPicPr>
            <a:picLocks noChangeAspect="1"/>
          </p:cNvPicPr>
          <p:nvPr/>
        </p:nvPicPr>
        <p:blipFill>
          <a:blip r:embed="rId4"/>
          <a:stretch>
            <a:fillRect/>
          </a:stretch>
        </p:blipFill>
        <p:spPr>
          <a:xfrm>
            <a:off x="3074521" y="3550012"/>
            <a:ext cx="5386009" cy="3096955"/>
          </a:xfrm>
          <a:prstGeom prst="rect">
            <a:avLst/>
          </a:prstGeom>
        </p:spPr>
      </p:pic>
    </p:spTree>
    <p:extLst>
      <p:ext uri="{BB962C8B-B14F-4D97-AF65-F5344CB8AC3E}">
        <p14:creationId xmlns:p14="http://schemas.microsoft.com/office/powerpoint/2010/main" val="30539331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83FDF-6BC2-42F8-A6DC-F0DBDF80BF32}"/>
              </a:ext>
            </a:extLst>
          </p:cNvPr>
          <p:cNvSpPr>
            <a:spLocks noGrp="1"/>
          </p:cNvSpPr>
          <p:nvPr>
            <p:ph type="title"/>
          </p:nvPr>
        </p:nvSpPr>
        <p:spPr/>
        <p:txBody>
          <a:bodyPr/>
          <a:lstStyle/>
          <a:p>
            <a:r>
              <a:rPr lang="en-IN" sz="5400" b="1" dirty="0">
                <a:solidFill>
                  <a:srgbClr val="FF0000"/>
                </a:solidFill>
              </a:rPr>
              <a:t>LOW FIDELITY PROTOTYPE</a:t>
            </a:r>
            <a:endParaRPr lang="en-IN" b="1" dirty="0">
              <a:solidFill>
                <a:srgbClr val="FF0000"/>
              </a:solidFill>
            </a:endParaRPr>
          </a:p>
        </p:txBody>
      </p:sp>
      <p:pic>
        <p:nvPicPr>
          <p:cNvPr id="5" name="Content Placeholder 4">
            <a:extLst>
              <a:ext uri="{FF2B5EF4-FFF2-40B4-BE49-F238E27FC236}">
                <a16:creationId xmlns:a16="http://schemas.microsoft.com/office/drawing/2014/main" id="{E97234FD-44FE-4280-A34A-5D120047CA03}"/>
              </a:ext>
            </a:extLst>
          </p:cNvPr>
          <p:cNvPicPr>
            <a:picLocks noGrp="1" noChangeAspect="1"/>
          </p:cNvPicPr>
          <p:nvPr>
            <p:ph idx="1"/>
          </p:nvPr>
        </p:nvPicPr>
        <p:blipFill>
          <a:blip r:embed="rId2"/>
          <a:stretch>
            <a:fillRect/>
          </a:stretch>
        </p:blipFill>
        <p:spPr>
          <a:xfrm>
            <a:off x="838200" y="2532355"/>
            <a:ext cx="5071961" cy="3427536"/>
          </a:xfrm>
        </p:spPr>
      </p:pic>
      <p:pic>
        <p:nvPicPr>
          <p:cNvPr id="7" name="Picture 6">
            <a:extLst>
              <a:ext uri="{FF2B5EF4-FFF2-40B4-BE49-F238E27FC236}">
                <a16:creationId xmlns:a16="http://schemas.microsoft.com/office/drawing/2014/main" id="{7765A742-4099-483D-9C28-33382133EE6B}"/>
              </a:ext>
            </a:extLst>
          </p:cNvPr>
          <p:cNvPicPr>
            <a:picLocks noChangeAspect="1"/>
          </p:cNvPicPr>
          <p:nvPr/>
        </p:nvPicPr>
        <p:blipFill>
          <a:blip r:embed="rId3"/>
          <a:stretch>
            <a:fillRect/>
          </a:stretch>
        </p:blipFill>
        <p:spPr>
          <a:xfrm>
            <a:off x="6535886" y="2530891"/>
            <a:ext cx="4817914" cy="3429000"/>
          </a:xfrm>
          <a:prstGeom prst="rect">
            <a:avLst/>
          </a:prstGeom>
        </p:spPr>
      </p:pic>
    </p:spTree>
    <p:extLst>
      <p:ext uri="{BB962C8B-B14F-4D97-AF65-F5344CB8AC3E}">
        <p14:creationId xmlns:p14="http://schemas.microsoft.com/office/powerpoint/2010/main" val="7485597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7065C-73A3-4AFC-8805-09050BEEF1E4}"/>
              </a:ext>
            </a:extLst>
          </p:cNvPr>
          <p:cNvSpPr>
            <a:spLocks noGrp="1"/>
          </p:cNvSpPr>
          <p:nvPr>
            <p:ph type="title"/>
          </p:nvPr>
        </p:nvSpPr>
        <p:spPr/>
        <p:txBody>
          <a:bodyPr>
            <a:normAutofit/>
          </a:bodyPr>
          <a:lstStyle/>
          <a:p>
            <a:r>
              <a:rPr lang="en-IN" sz="5400" b="1" dirty="0">
                <a:solidFill>
                  <a:srgbClr val="FF0000"/>
                </a:solidFill>
              </a:rPr>
              <a:t>HIGH FIDELITY PROTOTYPE</a:t>
            </a:r>
            <a:endParaRPr lang="en-IN" sz="5400" dirty="0"/>
          </a:p>
        </p:txBody>
      </p:sp>
      <p:pic>
        <p:nvPicPr>
          <p:cNvPr id="5" name="Content Placeholder 4">
            <a:extLst>
              <a:ext uri="{FF2B5EF4-FFF2-40B4-BE49-F238E27FC236}">
                <a16:creationId xmlns:a16="http://schemas.microsoft.com/office/drawing/2014/main" id="{5E75408C-3267-4B84-A6FA-74074A903398}"/>
              </a:ext>
            </a:extLst>
          </p:cNvPr>
          <p:cNvPicPr>
            <a:picLocks noGrp="1" noChangeAspect="1"/>
          </p:cNvPicPr>
          <p:nvPr>
            <p:ph idx="1"/>
          </p:nvPr>
        </p:nvPicPr>
        <p:blipFill>
          <a:blip r:embed="rId2"/>
          <a:stretch>
            <a:fillRect/>
          </a:stretch>
        </p:blipFill>
        <p:spPr>
          <a:xfrm>
            <a:off x="584302" y="2507287"/>
            <a:ext cx="5071813" cy="3427436"/>
          </a:xfrm>
        </p:spPr>
      </p:pic>
      <p:pic>
        <p:nvPicPr>
          <p:cNvPr id="7" name="Picture 6">
            <a:extLst>
              <a:ext uri="{FF2B5EF4-FFF2-40B4-BE49-F238E27FC236}">
                <a16:creationId xmlns:a16="http://schemas.microsoft.com/office/drawing/2014/main" id="{02FF0302-9671-47DE-8F19-834242FB8B52}"/>
              </a:ext>
            </a:extLst>
          </p:cNvPr>
          <p:cNvPicPr>
            <a:picLocks noChangeAspect="1"/>
          </p:cNvPicPr>
          <p:nvPr/>
        </p:nvPicPr>
        <p:blipFill>
          <a:blip r:embed="rId3"/>
          <a:stretch>
            <a:fillRect/>
          </a:stretch>
        </p:blipFill>
        <p:spPr>
          <a:xfrm>
            <a:off x="6535886" y="2505724"/>
            <a:ext cx="4817914" cy="3428999"/>
          </a:xfrm>
          <a:prstGeom prst="rect">
            <a:avLst/>
          </a:prstGeom>
        </p:spPr>
      </p:pic>
    </p:spTree>
    <p:extLst>
      <p:ext uri="{BB962C8B-B14F-4D97-AF65-F5344CB8AC3E}">
        <p14:creationId xmlns:p14="http://schemas.microsoft.com/office/powerpoint/2010/main" val="1892520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F823C-C829-4E53-8F37-31FA62E7EF2A}"/>
              </a:ext>
            </a:extLst>
          </p:cNvPr>
          <p:cNvSpPr>
            <a:spLocks noGrp="1"/>
          </p:cNvSpPr>
          <p:nvPr>
            <p:ph type="title"/>
          </p:nvPr>
        </p:nvSpPr>
        <p:spPr/>
        <p:txBody>
          <a:bodyPr/>
          <a:lstStyle/>
          <a:p>
            <a:r>
              <a:rPr lang="en-IN" b="1" dirty="0">
                <a:solidFill>
                  <a:srgbClr val="FF0000"/>
                </a:solidFill>
              </a:rPr>
              <a:t>ABSTRACT</a:t>
            </a:r>
          </a:p>
        </p:txBody>
      </p:sp>
      <p:sp>
        <p:nvSpPr>
          <p:cNvPr id="3" name="Content Placeholder 2">
            <a:extLst>
              <a:ext uri="{FF2B5EF4-FFF2-40B4-BE49-F238E27FC236}">
                <a16:creationId xmlns:a16="http://schemas.microsoft.com/office/drawing/2014/main" id="{FD357340-0678-415B-967A-D5F7562C5FF0}"/>
              </a:ext>
            </a:extLst>
          </p:cNvPr>
          <p:cNvSpPr>
            <a:spLocks noGrp="1"/>
          </p:cNvSpPr>
          <p:nvPr>
            <p:ph idx="1"/>
          </p:nvPr>
        </p:nvSpPr>
        <p:spPr/>
        <p:txBody>
          <a:bodyPr>
            <a:normAutofit/>
          </a:bodyPr>
          <a:lstStyle/>
          <a:p>
            <a:r>
              <a:rPr lang="en-IN" dirty="0"/>
              <a:t>Language learners often use subtitled videos to help them learn. However, standard subtitles are geared more towards comprehension than vocabulary learning, as translations are nonliteral and are provided only for phrases, not vocabulary</a:t>
            </a:r>
          </a:p>
          <a:p>
            <a:endParaRPr lang="en-IN" dirty="0"/>
          </a:p>
          <a:p>
            <a:r>
              <a:rPr lang="en-IN" dirty="0"/>
              <a:t>Smart Subtitles can be automatically generated from common video sources such as subtitled DVDs. They provide features such as vocabulary definitions on hover, and dialog-based video navigation</a:t>
            </a:r>
          </a:p>
        </p:txBody>
      </p:sp>
    </p:spTree>
    <p:extLst>
      <p:ext uri="{BB962C8B-B14F-4D97-AF65-F5344CB8AC3E}">
        <p14:creationId xmlns:p14="http://schemas.microsoft.com/office/powerpoint/2010/main" val="37826180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A666DCF-9E6B-41C6-9F85-E3BD79283D2D}"/>
              </a:ext>
            </a:extLst>
          </p:cNvPr>
          <p:cNvPicPr>
            <a:picLocks noGrp="1" noChangeAspect="1"/>
          </p:cNvPicPr>
          <p:nvPr>
            <p:ph idx="1"/>
          </p:nvPr>
        </p:nvPicPr>
        <p:blipFill>
          <a:blip r:embed="rId2"/>
          <a:stretch>
            <a:fillRect/>
          </a:stretch>
        </p:blipFill>
        <p:spPr>
          <a:xfrm>
            <a:off x="477301" y="1579558"/>
            <a:ext cx="5260634" cy="3698884"/>
          </a:xfrm>
        </p:spPr>
      </p:pic>
      <p:pic>
        <p:nvPicPr>
          <p:cNvPr id="7" name="Picture 6">
            <a:extLst>
              <a:ext uri="{FF2B5EF4-FFF2-40B4-BE49-F238E27FC236}">
                <a16:creationId xmlns:a16="http://schemas.microsoft.com/office/drawing/2014/main" id="{23634D6E-898F-47EE-9F50-29F24AC94386}"/>
              </a:ext>
            </a:extLst>
          </p:cNvPr>
          <p:cNvPicPr>
            <a:picLocks noChangeAspect="1"/>
          </p:cNvPicPr>
          <p:nvPr/>
        </p:nvPicPr>
        <p:blipFill>
          <a:blip r:embed="rId3"/>
          <a:stretch>
            <a:fillRect/>
          </a:stretch>
        </p:blipFill>
        <p:spPr>
          <a:xfrm>
            <a:off x="6454067" y="1579558"/>
            <a:ext cx="5260634" cy="3715323"/>
          </a:xfrm>
          <a:prstGeom prst="rect">
            <a:avLst/>
          </a:prstGeom>
        </p:spPr>
      </p:pic>
    </p:spTree>
    <p:extLst>
      <p:ext uri="{BB962C8B-B14F-4D97-AF65-F5344CB8AC3E}">
        <p14:creationId xmlns:p14="http://schemas.microsoft.com/office/powerpoint/2010/main" val="6600864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AE4CF-8DC7-4933-8670-29E5330628D4}"/>
              </a:ext>
            </a:extLst>
          </p:cNvPr>
          <p:cNvSpPr>
            <a:spLocks noGrp="1"/>
          </p:cNvSpPr>
          <p:nvPr>
            <p:ph type="title"/>
          </p:nvPr>
        </p:nvSpPr>
        <p:spPr/>
        <p:txBody>
          <a:bodyPr>
            <a:normAutofit/>
          </a:bodyPr>
          <a:lstStyle/>
          <a:p>
            <a:r>
              <a:rPr lang="en-IN" sz="4800" b="1" dirty="0">
                <a:solidFill>
                  <a:srgbClr val="FF0000"/>
                </a:solidFill>
              </a:rPr>
              <a:t>Heuristic evaluation</a:t>
            </a:r>
          </a:p>
        </p:txBody>
      </p:sp>
      <p:sp>
        <p:nvSpPr>
          <p:cNvPr id="3" name="Content Placeholder 2">
            <a:extLst>
              <a:ext uri="{FF2B5EF4-FFF2-40B4-BE49-F238E27FC236}">
                <a16:creationId xmlns:a16="http://schemas.microsoft.com/office/drawing/2014/main" id="{5F27CB7A-3A21-40C4-9B72-955079B20C5C}"/>
              </a:ext>
            </a:extLst>
          </p:cNvPr>
          <p:cNvSpPr>
            <a:spLocks noGrp="1"/>
          </p:cNvSpPr>
          <p:nvPr>
            <p:ph idx="1"/>
          </p:nvPr>
        </p:nvSpPr>
        <p:spPr/>
        <p:txBody>
          <a:bodyPr>
            <a:normAutofit lnSpcReduction="10000"/>
          </a:bodyPr>
          <a:lstStyle/>
          <a:p>
            <a:r>
              <a:rPr lang="en-IN" dirty="0"/>
              <a:t>User freedom and control:</a:t>
            </a:r>
          </a:p>
          <a:p>
            <a:pPr marL="0" indent="0">
              <a:buNone/>
            </a:pPr>
            <a:r>
              <a:rPr lang="en-IN" dirty="0"/>
              <a:t>The UI is completely under the user's control if he ticked the box by mistake he can easily untick it and continue watching normally</a:t>
            </a:r>
          </a:p>
          <a:p>
            <a:endParaRPr lang="en-IN" dirty="0"/>
          </a:p>
          <a:p>
            <a:r>
              <a:rPr lang="en-IN" dirty="0"/>
              <a:t>Consistency and standards:</a:t>
            </a:r>
          </a:p>
          <a:p>
            <a:pPr marL="0" indent="0">
              <a:buNone/>
            </a:pPr>
            <a:r>
              <a:rPr lang="en-IN" dirty="0"/>
              <a:t>The design is made it such a way that it doesn't show conspiracy with other features available for the user. The application is just made for people who want to learn the language along with watching the video and the standards are maintained so that it can compete with dual subtitles</a:t>
            </a:r>
          </a:p>
        </p:txBody>
      </p:sp>
    </p:spTree>
    <p:extLst>
      <p:ext uri="{BB962C8B-B14F-4D97-AF65-F5344CB8AC3E}">
        <p14:creationId xmlns:p14="http://schemas.microsoft.com/office/powerpoint/2010/main" val="23313027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C6D1DBD-E22E-48C8-8835-EFE00C5BA13D}"/>
              </a:ext>
            </a:extLst>
          </p:cNvPr>
          <p:cNvSpPr>
            <a:spLocks noGrp="1"/>
          </p:cNvSpPr>
          <p:nvPr>
            <p:ph idx="1"/>
          </p:nvPr>
        </p:nvSpPr>
        <p:spPr>
          <a:xfrm>
            <a:off x="838200" y="1253331"/>
            <a:ext cx="10515600" cy="4351338"/>
          </a:xfrm>
        </p:spPr>
        <p:txBody>
          <a:bodyPr>
            <a:normAutofit lnSpcReduction="10000"/>
          </a:bodyPr>
          <a:lstStyle/>
          <a:p>
            <a:r>
              <a:rPr lang="en-IN" dirty="0"/>
              <a:t>Error prevention:</a:t>
            </a:r>
          </a:p>
          <a:p>
            <a:pPr marL="0" indent="0">
              <a:buNone/>
            </a:pPr>
            <a:r>
              <a:rPr lang="en-IN" dirty="0"/>
              <a:t>The prevention of errors is the basic attribute of a good UI design. All the error prone conditions are eliminated but the user may find some difficulty when he hovers because a single word may have different meanings</a:t>
            </a:r>
          </a:p>
          <a:p>
            <a:endParaRPr lang="en-IN" dirty="0"/>
          </a:p>
          <a:p>
            <a:r>
              <a:rPr lang="en-IN" dirty="0"/>
              <a:t>Recognition rather then recall:</a:t>
            </a:r>
          </a:p>
          <a:p>
            <a:pPr marL="0" indent="0">
              <a:buNone/>
            </a:pPr>
            <a:r>
              <a:rPr lang="en-IN" dirty="0"/>
              <a:t>As the UI is simple the user need not remember </a:t>
            </a:r>
            <a:r>
              <a:rPr lang="en-IN" dirty="0" err="1"/>
              <a:t>alot</a:t>
            </a:r>
            <a:r>
              <a:rPr lang="en-IN" dirty="0"/>
              <a:t> of options available. As the tick box is clearly visible. So it won't be difficult for the user to use it</a:t>
            </a:r>
          </a:p>
        </p:txBody>
      </p:sp>
    </p:spTree>
    <p:extLst>
      <p:ext uri="{BB962C8B-B14F-4D97-AF65-F5344CB8AC3E}">
        <p14:creationId xmlns:p14="http://schemas.microsoft.com/office/powerpoint/2010/main" val="30232369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78C651-83DC-43A6-A340-F0870F000BAA}"/>
              </a:ext>
            </a:extLst>
          </p:cNvPr>
          <p:cNvSpPr>
            <a:spLocks noGrp="1"/>
          </p:cNvSpPr>
          <p:nvPr>
            <p:ph idx="1"/>
          </p:nvPr>
        </p:nvSpPr>
        <p:spPr>
          <a:xfrm>
            <a:off x="838200" y="1253331"/>
            <a:ext cx="10515600" cy="4351338"/>
          </a:xfrm>
        </p:spPr>
        <p:txBody>
          <a:bodyPr/>
          <a:lstStyle/>
          <a:p>
            <a:r>
              <a:rPr lang="en-IN" dirty="0"/>
              <a:t>Flexibility and efficiency of use:</a:t>
            </a:r>
          </a:p>
          <a:p>
            <a:pPr marL="0" indent="0">
              <a:buNone/>
            </a:pPr>
            <a:r>
              <a:rPr lang="en-IN" dirty="0"/>
              <a:t>The design is very simple as it's just an on and off feature. But the user will still be able to navigate other inbuilt features available. The system is efficient and doesn't need any expertise</a:t>
            </a:r>
          </a:p>
          <a:p>
            <a:endParaRPr lang="en-IN" dirty="0"/>
          </a:p>
          <a:p>
            <a:r>
              <a:rPr lang="en-IN" dirty="0"/>
              <a:t>Help and documentation:</a:t>
            </a:r>
          </a:p>
          <a:p>
            <a:pPr marL="0" indent="0">
              <a:buNone/>
            </a:pPr>
            <a:r>
              <a:rPr lang="en-IN" dirty="0"/>
              <a:t>The user will get a help section where he can just understand where he can find the hovering feature to be ticked.</a:t>
            </a:r>
          </a:p>
        </p:txBody>
      </p:sp>
    </p:spTree>
    <p:extLst>
      <p:ext uri="{BB962C8B-B14F-4D97-AF65-F5344CB8AC3E}">
        <p14:creationId xmlns:p14="http://schemas.microsoft.com/office/powerpoint/2010/main" val="39782424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CFC377-EACB-40E7-B21A-4EED5CF0C46C}"/>
              </a:ext>
            </a:extLst>
          </p:cNvPr>
          <p:cNvSpPr>
            <a:spLocks noGrp="1"/>
          </p:cNvSpPr>
          <p:nvPr>
            <p:ph idx="1"/>
          </p:nvPr>
        </p:nvSpPr>
        <p:spPr>
          <a:xfrm>
            <a:off x="838200" y="1253331"/>
            <a:ext cx="10515600" cy="4351338"/>
          </a:xfrm>
        </p:spPr>
        <p:txBody>
          <a:bodyPr/>
          <a:lstStyle/>
          <a:p>
            <a:r>
              <a:rPr lang="en-IN" dirty="0"/>
              <a:t>Help users recognize, diagnose, and recover from errors:</a:t>
            </a:r>
          </a:p>
          <a:p>
            <a:pPr marL="0" indent="0">
              <a:buNone/>
            </a:pPr>
            <a:r>
              <a:rPr lang="en-IN" dirty="0"/>
              <a:t>Whenever there is an error it should be indicated in normal language and a suitable solution if possible. As per the error occurrence the action to be taken should be specified.</a:t>
            </a:r>
          </a:p>
          <a:p>
            <a:pPr marL="0" indent="0">
              <a:buNone/>
            </a:pPr>
            <a:endParaRPr lang="en-IN" dirty="0"/>
          </a:p>
          <a:p>
            <a:r>
              <a:rPr lang="en-IN" dirty="0"/>
              <a:t>Aesthetic and minimalist design:</a:t>
            </a:r>
          </a:p>
          <a:p>
            <a:pPr marL="0" indent="0">
              <a:buNone/>
            </a:pPr>
            <a:r>
              <a:rPr lang="en-IN" dirty="0"/>
              <a:t>The design is elegant and doesn't involve any irrelevant accommodations. The UI is kept as simple as it can get with a tick box so that the user can find the meaning of the word when ever he wants</a:t>
            </a:r>
          </a:p>
          <a:p>
            <a:pPr marL="0" indent="0">
              <a:buNone/>
            </a:pPr>
            <a:endParaRPr lang="en-IN" dirty="0"/>
          </a:p>
          <a:p>
            <a:pPr marL="0" indent="0">
              <a:buNone/>
            </a:pPr>
            <a:endParaRPr lang="en-IN" dirty="0"/>
          </a:p>
        </p:txBody>
      </p:sp>
    </p:spTree>
    <p:extLst>
      <p:ext uri="{BB962C8B-B14F-4D97-AF65-F5344CB8AC3E}">
        <p14:creationId xmlns:p14="http://schemas.microsoft.com/office/powerpoint/2010/main" val="17446361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F57E9-EB3A-4410-BBC4-C5F9147957CE}"/>
              </a:ext>
            </a:extLst>
          </p:cNvPr>
          <p:cNvSpPr>
            <a:spLocks noGrp="1"/>
          </p:cNvSpPr>
          <p:nvPr>
            <p:ph type="title"/>
          </p:nvPr>
        </p:nvSpPr>
        <p:spPr>
          <a:xfrm>
            <a:off x="838200" y="365125"/>
            <a:ext cx="10515600" cy="4047077"/>
          </a:xfrm>
        </p:spPr>
        <p:txBody>
          <a:bodyPr>
            <a:normAutofit/>
          </a:bodyPr>
          <a:lstStyle/>
          <a:p>
            <a:pPr marL="6350" indent="-6350">
              <a:lnSpc>
                <a:spcPct val="107000"/>
              </a:lnSpc>
            </a:pPr>
            <a:r>
              <a:rPr lang="en-IN" sz="3200" b="1" kern="0" dirty="0">
                <a:solidFill>
                  <a:srgbClr val="FF0000"/>
                </a:solidFill>
                <a:effectLst/>
                <a:latin typeface="Calibri" panose="020F0502020204030204" pitchFamily="34" charset="0"/>
                <a:ea typeface="Calibri" panose="020F0502020204030204" pitchFamily="34" charset="0"/>
              </a:rPr>
              <a:t>Participants</a:t>
            </a: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br>
              <a:rPr lang="en-IN" sz="1800" b="1" kern="0" dirty="0">
                <a:solidFill>
                  <a:srgbClr val="000000"/>
                </a:solidFill>
                <a:effectLst/>
                <a:latin typeface="Calibri" panose="020F0502020204030204" pitchFamily="34" charset="0"/>
                <a:ea typeface="Calibri" panose="020F0502020204030204" pitchFamily="34" charset="0"/>
              </a:rPr>
            </a:br>
            <a:r>
              <a:rPr lang="en-IN" sz="1800" dirty="0">
                <a:solidFill>
                  <a:srgbClr val="000000"/>
                </a:solidFill>
                <a:effectLst/>
                <a:latin typeface="Calibri" panose="020F0502020204030204" pitchFamily="34" charset="0"/>
                <a:ea typeface="Calibri" panose="020F0502020204030204" pitchFamily="34" charset="0"/>
              </a:rPr>
              <a:t>Our study participants were viewers of documentary.</a:t>
            </a:r>
            <a:endParaRPr lang="en-IN" dirty="0"/>
          </a:p>
        </p:txBody>
      </p:sp>
    </p:spTree>
    <p:extLst>
      <p:ext uri="{BB962C8B-B14F-4D97-AF65-F5344CB8AC3E}">
        <p14:creationId xmlns:p14="http://schemas.microsoft.com/office/powerpoint/2010/main" val="31429332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63DB7-D1AC-4383-AE12-F6F1C92B8775}"/>
              </a:ext>
            </a:extLst>
          </p:cNvPr>
          <p:cNvSpPr>
            <a:spLocks noGrp="1"/>
          </p:cNvSpPr>
          <p:nvPr>
            <p:ph type="title"/>
          </p:nvPr>
        </p:nvSpPr>
        <p:spPr>
          <a:xfrm>
            <a:off x="838200" y="284086"/>
            <a:ext cx="10515600" cy="6338656"/>
          </a:xfrm>
        </p:spPr>
        <p:txBody>
          <a:bodyPr>
            <a:normAutofit/>
          </a:bodyPr>
          <a:lstStyle/>
          <a:p>
            <a:pPr algn="ctr"/>
            <a:r>
              <a:rPr lang="en-IN" sz="11500" b="1" dirty="0">
                <a:solidFill>
                  <a:srgbClr val="FF0000"/>
                </a:solidFill>
              </a:rPr>
              <a:t>THANK</a:t>
            </a:r>
            <a:br>
              <a:rPr lang="en-IN" sz="11500" b="1" dirty="0">
                <a:solidFill>
                  <a:srgbClr val="FF0000"/>
                </a:solidFill>
              </a:rPr>
            </a:br>
            <a:r>
              <a:rPr lang="en-IN" sz="11500" b="1" dirty="0">
                <a:solidFill>
                  <a:srgbClr val="FF0000"/>
                </a:solidFill>
              </a:rPr>
              <a:t>YOU</a:t>
            </a:r>
          </a:p>
        </p:txBody>
      </p:sp>
    </p:spTree>
    <p:extLst>
      <p:ext uri="{BB962C8B-B14F-4D97-AF65-F5344CB8AC3E}">
        <p14:creationId xmlns:p14="http://schemas.microsoft.com/office/powerpoint/2010/main" val="1849588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401C6-CC17-4F9D-BB6D-060F4B967BA9}"/>
              </a:ext>
            </a:extLst>
          </p:cNvPr>
          <p:cNvSpPr>
            <a:spLocks noGrp="1"/>
          </p:cNvSpPr>
          <p:nvPr>
            <p:ph type="title"/>
          </p:nvPr>
        </p:nvSpPr>
        <p:spPr>
          <a:xfrm>
            <a:off x="838200" y="338492"/>
            <a:ext cx="10515600" cy="1325563"/>
          </a:xfrm>
        </p:spPr>
        <p:txBody>
          <a:bodyPr/>
          <a:lstStyle/>
          <a:p>
            <a:r>
              <a:rPr lang="en-IN" b="1" dirty="0">
                <a:solidFill>
                  <a:srgbClr val="FF0000"/>
                </a:solidFill>
              </a:rPr>
              <a:t>INTRODUCTION</a:t>
            </a:r>
          </a:p>
        </p:txBody>
      </p:sp>
      <p:sp>
        <p:nvSpPr>
          <p:cNvPr id="3" name="Content Placeholder 2">
            <a:extLst>
              <a:ext uri="{FF2B5EF4-FFF2-40B4-BE49-F238E27FC236}">
                <a16:creationId xmlns:a16="http://schemas.microsoft.com/office/drawing/2014/main" id="{DCFCBB97-2B82-4007-AE2E-2188233915BE}"/>
              </a:ext>
            </a:extLst>
          </p:cNvPr>
          <p:cNvSpPr>
            <a:spLocks noGrp="1"/>
          </p:cNvSpPr>
          <p:nvPr>
            <p:ph idx="1"/>
          </p:nvPr>
        </p:nvSpPr>
        <p:spPr/>
        <p:txBody>
          <a:bodyPr>
            <a:normAutofit/>
          </a:bodyPr>
          <a:lstStyle/>
          <a:p>
            <a:r>
              <a:rPr lang="en-IN" dirty="0"/>
              <a:t>Students studying foreign languages often wish to enjoy authentic foreign-language video content. For example, many students cite a desire to be able to watch anime in its original form as their motivation for starting to study Japanese.</a:t>
            </a:r>
          </a:p>
          <a:p>
            <a:endParaRPr lang="en-IN" dirty="0"/>
          </a:p>
          <a:p>
            <a:r>
              <a:rPr lang="en-IN" dirty="0"/>
              <a:t>However, standard presentations of videos do not provide good support for language learners. For example, if a learner were watching anime, and did not recognize a word in the dialog, the learner would normally have to listen carefully to the word, pause the video, and look the word up in a dictionary</a:t>
            </a:r>
          </a:p>
        </p:txBody>
      </p:sp>
    </p:spTree>
    <p:extLst>
      <p:ext uri="{BB962C8B-B14F-4D97-AF65-F5344CB8AC3E}">
        <p14:creationId xmlns:p14="http://schemas.microsoft.com/office/powerpoint/2010/main" val="2947892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25EA28-BD37-4432-8375-9D161CA78653}"/>
              </a:ext>
            </a:extLst>
          </p:cNvPr>
          <p:cNvSpPr>
            <a:spLocks noGrp="1"/>
          </p:cNvSpPr>
          <p:nvPr>
            <p:ph idx="1"/>
          </p:nvPr>
        </p:nvSpPr>
        <p:spPr>
          <a:xfrm>
            <a:off x="838200" y="1017757"/>
            <a:ext cx="10515600" cy="4351338"/>
          </a:xfrm>
        </p:spPr>
        <p:txBody>
          <a:bodyPr>
            <a:normAutofit fontScale="92500" lnSpcReduction="20000"/>
          </a:bodyPr>
          <a:lstStyle/>
          <a:p>
            <a:r>
              <a:rPr lang="en-IN" dirty="0"/>
              <a:t>There are other ways to show language learners videos to help them learn, such as dual subtitles, which simultaneously display subtitles in both the viewer’s native language and the language of the video. However, we believe we can do even better at teaching vocabulary than dual subtitles by introducing interactive features into the video player to support common language learning tasks</a:t>
            </a:r>
          </a:p>
          <a:p>
            <a:pPr marL="0" indent="0">
              <a:buNone/>
            </a:pPr>
            <a:endParaRPr lang="en-IN" dirty="0"/>
          </a:p>
          <a:p>
            <a:r>
              <a:rPr lang="en-IN" dirty="0"/>
              <a:t>Smart Subtitles includes features to help learners learn vocabulary and navigate videos. It prominently displays a transcript of the foreign-language dialog, to focus learners’ attention on the foreign language. Learners can view definitions for words in the video by hovering over them. Learners can review the current and previous lines of dialog by clicking on them to replay the video.</a:t>
            </a:r>
          </a:p>
        </p:txBody>
      </p:sp>
    </p:spTree>
    <p:extLst>
      <p:ext uri="{BB962C8B-B14F-4D97-AF65-F5344CB8AC3E}">
        <p14:creationId xmlns:p14="http://schemas.microsoft.com/office/powerpoint/2010/main" val="24636790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53893-1F40-4931-B3A4-B03C7D922361}"/>
              </a:ext>
            </a:extLst>
          </p:cNvPr>
          <p:cNvSpPr>
            <a:spLocks noGrp="1"/>
          </p:cNvSpPr>
          <p:nvPr>
            <p:ph type="title"/>
          </p:nvPr>
        </p:nvSpPr>
        <p:spPr/>
        <p:txBody>
          <a:bodyPr/>
          <a:lstStyle/>
          <a:p>
            <a:r>
              <a:rPr lang="en-IN" b="1" dirty="0">
                <a:solidFill>
                  <a:srgbClr val="FF0000"/>
                </a:solidFill>
              </a:rPr>
              <a:t>PURPOSE</a:t>
            </a:r>
          </a:p>
        </p:txBody>
      </p:sp>
      <p:sp>
        <p:nvSpPr>
          <p:cNvPr id="3" name="Content Placeholder 2">
            <a:extLst>
              <a:ext uri="{FF2B5EF4-FFF2-40B4-BE49-F238E27FC236}">
                <a16:creationId xmlns:a16="http://schemas.microsoft.com/office/drawing/2014/main" id="{E7FF398F-2BF0-4731-B0AC-2701D670D766}"/>
              </a:ext>
            </a:extLst>
          </p:cNvPr>
          <p:cNvSpPr>
            <a:spLocks noGrp="1"/>
          </p:cNvSpPr>
          <p:nvPr>
            <p:ph idx="1"/>
          </p:nvPr>
        </p:nvSpPr>
        <p:spPr/>
        <p:txBody>
          <a:bodyPr/>
          <a:lstStyle/>
          <a:p>
            <a:pPr marL="342900" lvl="0" indent="-342900" algn="just" fontAlgn="base">
              <a:lnSpc>
                <a:spcPct val="93000"/>
              </a:lnSpc>
              <a:spcAft>
                <a:spcPts val="95"/>
              </a:spcAft>
              <a:buClr>
                <a:srgbClr val="000000"/>
              </a:buClr>
              <a:buSzPts val="1000"/>
              <a:buFont typeface="Arial" panose="020B0604020202020204" pitchFamily="34" charset="0"/>
              <a:buChar char="•"/>
            </a:pPr>
            <a:r>
              <a:rPr lang="en-IN" sz="1800" u="none" strike="noStrike"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rPr>
              <a:t>An interactive video viewer with features to help language learners learn vocabulary and navigate videos.</a:t>
            </a:r>
          </a:p>
          <a:p>
            <a:pPr marL="342900" lvl="0" indent="-342900" algn="just" fontAlgn="base">
              <a:lnSpc>
                <a:spcPct val="93000"/>
              </a:lnSpc>
              <a:spcAft>
                <a:spcPts val="100"/>
              </a:spcAft>
              <a:buClr>
                <a:srgbClr val="000000"/>
              </a:buClr>
              <a:buSzPts val="1000"/>
              <a:buFont typeface="Arial" panose="020B0604020202020204" pitchFamily="34" charset="0"/>
              <a:buChar char="•"/>
            </a:pPr>
            <a:r>
              <a:rPr lang="en-IN" sz="1800" u="none" strike="noStrike"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rPr>
              <a:t>A system for extracting subtitles from various sources, including hard-subtitled video where the subtitles are baked into the video stream.</a:t>
            </a:r>
          </a:p>
          <a:p>
            <a:pPr marL="342900" lvl="0" indent="-342900" algn="just" fontAlgn="base">
              <a:lnSpc>
                <a:spcPct val="93000"/>
              </a:lnSpc>
              <a:spcAft>
                <a:spcPts val="95"/>
              </a:spcAft>
              <a:buClr>
                <a:srgbClr val="000000"/>
              </a:buClr>
              <a:buSzPts val="1000"/>
              <a:buFont typeface="Arial" panose="020B0604020202020204" pitchFamily="34" charset="0"/>
              <a:buChar char="•"/>
            </a:pPr>
            <a:r>
              <a:rPr lang="en-IN" sz="1800" u="none" strike="noStrike"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rPr>
              <a:t>A system to automatically annotate subtitles with word definitions and romanizations to display to language learners.</a:t>
            </a:r>
          </a:p>
          <a:p>
            <a:pPr marL="342900" lvl="0" indent="-342900" algn="just" fontAlgn="base">
              <a:lnSpc>
                <a:spcPct val="93000"/>
              </a:lnSpc>
              <a:spcAft>
                <a:spcPts val="1950"/>
              </a:spcAft>
              <a:buClr>
                <a:srgbClr val="000000"/>
              </a:buClr>
              <a:buSzPts val="1000"/>
              <a:buFont typeface="Arial" panose="020B0604020202020204" pitchFamily="34" charset="0"/>
              <a:buChar char="•"/>
            </a:pPr>
            <a:r>
              <a:rPr lang="en-IN" sz="1800" u="none" strike="noStrike" dirty="0">
                <a:solidFill>
                  <a:srgbClr val="000000"/>
                </a:solidFill>
                <a:effectLst/>
                <a:uFill>
                  <a:solidFill>
                    <a:srgbClr val="000000"/>
                  </a:solidFill>
                </a:uFill>
                <a:latin typeface="Cambria" panose="02040503050406030204" pitchFamily="18" charset="0"/>
                <a:ea typeface="Cambria" panose="02040503050406030204" pitchFamily="18" charset="0"/>
                <a:cs typeface="Cambria" panose="02040503050406030204" pitchFamily="18" charset="0"/>
              </a:rPr>
              <a:t>A pilot study that suggests that Smart Subtitles improves intermediate-level learners’ short-term vocabulary learning relative to dual subtitles, with no changes in viewing times, enjoyment, or comprehension.</a:t>
            </a:r>
          </a:p>
          <a:p>
            <a:endParaRPr lang="en-IN" dirty="0"/>
          </a:p>
        </p:txBody>
      </p:sp>
    </p:spTree>
    <p:extLst>
      <p:ext uri="{BB962C8B-B14F-4D97-AF65-F5344CB8AC3E}">
        <p14:creationId xmlns:p14="http://schemas.microsoft.com/office/powerpoint/2010/main" val="3686148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EECA2-B58C-47C7-9EC8-8F05F6EF8673}"/>
              </a:ext>
            </a:extLst>
          </p:cNvPr>
          <p:cNvSpPr>
            <a:spLocks noGrp="1"/>
          </p:cNvSpPr>
          <p:nvPr>
            <p:ph type="title"/>
          </p:nvPr>
        </p:nvSpPr>
        <p:spPr>
          <a:xfrm>
            <a:off x="838200" y="365125"/>
            <a:ext cx="5642499" cy="6080063"/>
          </a:xfrm>
        </p:spPr>
        <p:txBody>
          <a:bodyPr>
            <a:normAutofit/>
          </a:bodyPr>
          <a:lstStyle/>
          <a:p>
            <a:pPr marL="45720" indent="-6350">
              <a:lnSpc>
                <a:spcPct val="107000"/>
              </a:lnSpc>
            </a:pPr>
            <a:r>
              <a:rPr lang="en-IN" sz="1800" b="1" kern="0" dirty="0">
                <a:solidFill>
                  <a:srgbClr val="FF0000"/>
                </a:solidFill>
                <a:effectLst/>
                <a:latin typeface="Calibri" panose="020F0502020204030204" pitchFamily="34" charset="0"/>
                <a:ea typeface="Calibri" panose="020F0502020204030204" pitchFamily="34" charset="0"/>
              </a:rPr>
              <a:t>RELATED WORK</a:t>
            </a:r>
            <a:br>
              <a:rPr lang="en-IN" sz="1800" b="1" kern="0" dirty="0">
                <a:solidFill>
                  <a:srgbClr val="000000"/>
                </a:solidFill>
                <a:effectLst/>
                <a:latin typeface="Calibri" panose="020F0502020204030204" pitchFamily="34" charset="0"/>
                <a:ea typeface="Calibri" panose="020F0502020204030204" pitchFamily="34" charset="0"/>
              </a:rPr>
            </a:br>
            <a:r>
              <a:rPr lang="en-IN" sz="1800" dirty="0">
                <a:solidFill>
                  <a:srgbClr val="000000"/>
                </a:solidFill>
                <a:effectLst/>
                <a:latin typeface="Calibri" panose="020F0502020204030204" pitchFamily="34" charset="0"/>
                <a:ea typeface="Calibri" panose="020F0502020204030204" pitchFamily="34" charset="0"/>
              </a:rPr>
              <a:t>Video has several advantages as a medium for language learning. By presenting vocabulary in the context of a natural dialog, as opposed to isolated drills, video promotes </a:t>
            </a:r>
            <a:r>
              <a:rPr lang="en-IN" sz="1800" i="1" dirty="0">
                <a:solidFill>
                  <a:srgbClr val="000000"/>
                </a:solidFill>
                <a:effectLst/>
                <a:latin typeface="Calibri" panose="020F0502020204030204" pitchFamily="34" charset="0"/>
                <a:ea typeface="Calibri" panose="020F0502020204030204" pitchFamily="34" charset="0"/>
              </a:rPr>
              <a:t>contextualized learning</a:t>
            </a:r>
            <a:r>
              <a:rPr lang="en-IN" sz="1800" dirty="0">
                <a:solidFill>
                  <a:srgbClr val="000000"/>
                </a:solidFill>
                <a:effectLst/>
                <a:latin typeface="Calibri" panose="020F0502020204030204" pitchFamily="34" charset="0"/>
                <a:ea typeface="Calibri" panose="020F0502020204030204" pitchFamily="34" charset="0"/>
              </a:rPr>
              <a:t>, helping learners understand how vocabulary is actually used in the language . In classroom contexts, students are sometimes given </a:t>
            </a:r>
            <a:r>
              <a:rPr lang="en-IN" sz="1800" i="1" dirty="0">
                <a:solidFill>
                  <a:srgbClr val="000000"/>
                </a:solidFill>
                <a:effectLst/>
                <a:latin typeface="Calibri" panose="020F0502020204030204" pitchFamily="34" charset="0"/>
                <a:ea typeface="Calibri" panose="020F0502020204030204" pitchFamily="34" charset="0"/>
              </a:rPr>
              <a:t>advance organizers</a:t>
            </a:r>
            <a:r>
              <a:rPr lang="en-IN" sz="1800" dirty="0">
                <a:solidFill>
                  <a:srgbClr val="000000"/>
                </a:solidFill>
                <a:effectLst/>
                <a:latin typeface="Calibri" panose="020F0502020204030204" pitchFamily="34" charset="0"/>
                <a:ea typeface="Calibri" panose="020F0502020204030204" pitchFamily="34" charset="0"/>
              </a:rPr>
              <a:t>, supplemental materials explaining vocabulary and concepts that appear in the video, which help combine the benefits of drill-based learning with the context provided by videos </a:t>
            </a:r>
            <a:endParaRPr lang="en-IN" dirty="0"/>
          </a:p>
        </p:txBody>
      </p:sp>
      <p:pic>
        <p:nvPicPr>
          <p:cNvPr id="4" name="Content Placeholder 3">
            <a:extLst>
              <a:ext uri="{FF2B5EF4-FFF2-40B4-BE49-F238E27FC236}">
                <a16:creationId xmlns:a16="http://schemas.microsoft.com/office/drawing/2014/main" id="{2A528540-8F3D-41FA-BA53-B88F10E5C48A}"/>
              </a:ext>
            </a:extLst>
          </p:cNvPr>
          <p:cNvPicPr>
            <a:picLocks noGrp="1"/>
          </p:cNvPicPr>
          <p:nvPr>
            <p:ph idx="1"/>
          </p:nvPr>
        </p:nvPicPr>
        <p:blipFill>
          <a:blip r:embed="rId2"/>
          <a:stretch>
            <a:fillRect/>
          </a:stretch>
        </p:blipFill>
        <p:spPr>
          <a:xfrm>
            <a:off x="8140824" y="1784412"/>
            <a:ext cx="2605621" cy="3993056"/>
          </a:xfrm>
          <a:prstGeom prst="rect">
            <a:avLst/>
          </a:prstGeom>
        </p:spPr>
      </p:pic>
    </p:spTree>
    <p:extLst>
      <p:ext uri="{BB962C8B-B14F-4D97-AF65-F5344CB8AC3E}">
        <p14:creationId xmlns:p14="http://schemas.microsoft.com/office/powerpoint/2010/main" val="755361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FCFD3-A762-486A-A227-17DD67B9DB88}"/>
              </a:ext>
            </a:extLst>
          </p:cNvPr>
          <p:cNvSpPr>
            <a:spLocks noGrp="1"/>
          </p:cNvSpPr>
          <p:nvPr>
            <p:ph type="title"/>
          </p:nvPr>
        </p:nvSpPr>
        <p:spPr/>
        <p:txBody>
          <a:bodyPr/>
          <a:lstStyle/>
          <a:p>
            <a:r>
              <a:rPr lang="en-IN" sz="4400" b="1" kern="0" dirty="0">
                <a:solidFill>
                  <a:srgbClr val="FF0000"/>
                </a:solidFill>
                <a:effectLst/>
                <a:latin typeface="Calibri" panose="020F0502020204030204" pitchFamily="34" charset="0"/>
                <a:ea typeface="Calibri" panose="020F0502020204030204" pitchFamily="34" charset="0"/>
              </a:rPr>
              <a:t>Presenting Videos to Language Learners</a:t>
            </a:r>
            <a:br>
              <a:rPr lang="en-IN" sz="4400" b="1" kern="0" dirty="0">
                <a:solidFill>
                  <a:srgbClr val="000000"/>
                </a:solidFill>
                <a:effectLst/>
                <a:latin typeface="Calibri" panose="020F0502020204030204" pitchFamily="34" charset="0"/>
                <a:ea typeface="Calibri" panose="020F0502020204030204" pitchFamily="34" charset="0"/>
              </a:rPr>
            </a:br>
            <a:endParaRPr lang="en-IN" dirty="0"/>
          </a:p>
        </p:txBody>
      </p:sp>
      <p:sp>
        <p:nvSpPr>
          <p:cNvPr id="3" name="Content Placeholder 2">
            <a:extLst>
              <a:ext uri="{FF2B5EF4-FFF2-40B4-BE49-F238E27FC236}">
                <a16:creationId xmlns:a16="http://schemas.microsoft.com/office/drawing/2014/main" id="{638F9AFE-7E36-4731-8212-8A0FD24500D6}"/>
              </a:ext>
            </a:extLst>
          </p:cNvPr>
          <p:cNvSpPr>
            <a:spLocks noGrp="1"/>
          </p:cNvSpPr>
          <p:nvPr>
            <p:ph idx="1"/>
          </p:nvPr>
        </p:nvSpPr>
        <p:spPr/>
        <p:txBody>
          <a:bodyPr/>
          <a:lstStyle/>
          <a:p>
            <a:pPr marL="48895" indent="0" algn="just">
              <a:lnSpc>
                <a:spcPct val="93000"/>
              </a:lnSpc>
              <a:spcAft>
                <a:spcPts val="705"/>
              </a:spcAft>
              <a:buNone/>
            </a:pPr>
            <a:r>
              <a:rPr lang="en-IN" sz="1800" dirty="0">
                <a:solidFill>
                  <a:srgbClr val="000000"/>
                </a:solidFill>
                <a:effectLst/>
                <a:latin typeface="Calibri" panose="020F0502020204030204" pitchFamily="34" charset="0"/>
                <a:ea typeface="Calibri" panose="020F0502020204030204" pitchFamily="34" charset="0"/>
              </a:rPr>
              <a:t>In addition to subtitles, there exist other techniques to aid language learning while watching videos, described below.</a:t>
            </a:r>
          </a:p>
          <a:p>
            <a:r>
              <a:rPr lang="en-IN" sz="1800" dirty="0">
                <a:solidFill>
                  <a:srgbClr val="000000"/>
                </a:solidFill>
                <a:effectLst/>
                <a:latin typeface="Calibri" panose="020F0502020204030204" pitchFamily="34" charset="0"/>
                <a:ea typeface="Calibri" panose="020F0502020204030204" pitchFamily="34" charset="0"/>
              </a:rPr>
              <a:t>With a </a:t>
            </a:r>
            <a:r>
              <a:rPr lang="en-IN" sz="1800" i="1" dirty="0">
                <a:solidFill>
                  <a:srgbClr val="000000"/>
                </a:solidFill>
                <a:effectLst/>
                <a:latin typeface="Calibri" panose="020F0502020204030204" pitchFamily="34" charset="0"/>
                <a:ea typeface="Calibri" panose="020F0502020204030204" pitchFamily="34" charset="0"/>
              </a:rPr>
              <a:t>transcript</a:t>
            </a:r>
            <a:r>
              <a:rPr lang="en-IN" sz="1800" dirty="0">
                <a:solidFill>
                  <a:srgbClr val="000000"/>
                </a:solidFill>
                <a:effectLst/>
                <a:latin typeface="Calibri" panose="020F0502020204030204" pitchFamily="34" charset="0"/>
                <a:ea typeface="Calibri" panose="020F0502020204030204" pitchFamily="34" charset="0"/>
              </a:rPr>
              <a:t>, also known as a </a:t>
            </a:r>
            <a:r>
              <a:rPr lang="en-IN" sz="1800" i="1" dirty="0">
                <a:solidFill>
                  <a:srgbClr val="000000"/>
                </a:solidFill>
                <a:effectLst/>
                <a:latin typeface="Calibri" panose="020F0502020204030204" pitchFamily="34" charset="0"/>
                <a:ea typeface="Calibri" panose="020F0502020204030204" pitchFamily="34" charset="0"/>
              </a:rPr>
              <a:t>caption</a:t>
            </a:r>
            <a:r>
              <a:rPr lang="en-IN" sz="1800" dirty="0">
                <a:solidFill>
                  <a:srgbClr val="000000"/>
                </a:solidFill>
                <a:effectLst/>
                <a:latin typeface="Calibri" panose="020F0502020204030204" pitchFamily="34" charset="0"/>
                <a:ea typeface="Calibri" panose="020F0502020204030204" pitchFamily="34" charset="0"/>
              </a:rPr>
              <a:t>, the video is shown along with the text in the language of the audio, which in this case is the foreign language. Transcripts are generally used to assist hearing-impaired viewers. However, they can also be beneficial to language learners for comprehension, particularly if they have better reading ability than listening comprehension ability. However, for learners with only basic reading abilities, using only a transcript can lead to decreased comprehension compared to subtitles </a:t>
            </a:r>
          </a:p>
          <a:p>
            <a:endParaRPr lang="en-IN" dirty="0"/>
          </a:p>
        </p:txBody>
      </p:sp>
    </p:spTree>
    <p:extLst>
      <p:ext uri="{BB962C8B-B14F-4D97-AF65-F5344CB8AC3E}">
        <p14:creationId xmlns:p14="http://schemas.microsoft.com/office/powerpoint/2010/main" val="1135910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C57-9134-4888-8086-248468BD4579}"/>
              </a:ext>
            </a:extLst>
          </p:cNvPr>
          <p:cNvSpPr>
            <a:spLocks noGrp="1"/>
          </p:cNvSpPr>
          <p:nvPr>
            <p:ph type="title"/>
          </p:nvPr>
        </p:nvSpPr>
        <p:spPr>
          <a:xfrm>
            <a:off x="838200" y="826764"/>
            <a:ext cx="10515600" cy="1325563"/>
          </a:xfrm>
        </p:spPr>
        <p:txBody>
          <a:bodyPr>
            <a:normAutofit/>
          </a:bodyPr>
          <a:lstStyle/>
          <a:p>
            <a:r>
              <a:rPr lang="en-IN" b="1" kern="0" dirty="0">
                <a:solidFill>
                  <a:srgbClr val="FF0000"/>
                </a:solidFill>
                <a:effectLst/>
                <a:latin typeface="Calibri" panose="020F0502020204030204" pitchFamily="34" charset="0"/>
                <a:ea typeface="Calibri" panose="020F0502020204030204" pitchFamily="34" charset="0"/>
              </a:rPr>
              <a:t>SMART SUBTITLES INTERFACE</a:t>
            </a:r>
            <a:br>
              <a:rPr lang="en-IN" b="1" kern="0" dirty="0">
                <a:solidFill>
                  <a:srgbClr val="000000"/>
                </a:solidFill>
                <a:effectLst/>
                <a:latin typeface="Calibri" panose="020F0502020204030204" pitchFamily="34" charset="0"/>
                <a:ea typeface="Calibri" panose="020F0502020204030204" pitchFamily="34" charset="0"/>
              </a:rPr>
            </a:br>
            <a:endParaRPr lang="en-IN" dirty="0"/>
          </a:p>
        </p:txBody>
      </p:sp>
      <p:sp>
        <p:nvSpPr>
          <p:cNvPr id="3" name="Content Placeholder 2">
            <a:extLst>
              <a:ext uri="{FF2B5EF4-FFF2-40B4-BE49-F238E27FC236}">
                <a16:creationId xmlns:a16="http://schemas.microsoft.com/office/drawing/2014/main" id="{331B5C42-6244-4C15-9F7A-974F8431B85E}"/>
              </a:ext>
            </a:extLst>
          </p:cNvPr>
          <p:cNvSpPr>
            <a:spLocks noGrp="1"/>
          </p:cNvSpPr>
          <p:nvPr>
            <p:ph idx="1"/>
          </p:nvPr>
        </p:nvSpPr>
        <p:spPr>
          <a:xfrm>
            <a:off x="838200" y="2660126"/>
            <a:ext cx="10515600" cy="4351338"/>
          </a:xfrm>
        </p:spPr>
        <p:txBody>
          <a:bodyPr/>
          <a:lstStyle/>
          <a:p>
            <a:pPr marL="3175" indent="-6350" algn="just">
              <a:lnSpc>
                <a:spcPct val="93000"/>
              </a:lnSpc>
              <a:spcAft>
                <a:spcPts val="570"/>
              </a:spcAft>
            </a:pPr>
            <a:r>
              <a:rPr lang="en-IN" sz="1800" dirty="0">
                <a:solidFill>
                  <a:srgbClr val="000000"/>
                </a:solidFill>
                <a:latin typeface="Calibri" panose="020F0502020204030204" pitchFamily="34" charset="0"/>
                <a:ea typeface="Calibri" panose="020F0502020204030204" pitchFamily="34" charset="0"/>
              </a:rPr>
              <a:t>A</a:t>
            </a:r>
            <a:r>
              <a:rPr lang="en-IN" sz="1800" dirty="0">
                <a:solidFill>
                  <a:srgbClr val="000000"/>
                </a:solidFill>
                <a:effectLst/>
                <a:latin typeface="Calibri" panose="020F0502020204030204" pitchFamily="34" charset="0"/>
                <a:ea typeface="Calibri" panose="020F0502020204030204" pitchFamily="34" charset="0"/>
              </a:rPr>
              <a:t> video viewing tool, Smart Subtitles, which provides language learners with interactive features to help them learn vocabulary. Smart Subtitles supports features for learning vocabulary and navigating dialogs. Smart Subtitles can be used by English speakers to view videos in Chinese, Japanese, French, German, and Spanish.</a:t>
            </a:r>
          </a:p>
          <a:p>
            <a:pPr marL="3175" indent="-6350" algn="just">
              <a:lnSpc>
                <a:spcPct val="93000"/>
              </a:lnSpc>
              <a:spcAft>
                <a:spcPts val="960"/>
              </a:spcAft>
            </a:pPr>
            <a:r>
              <a:rPr lang="en-IN" sz="1800" dirty="0">
                <a:solidFill>
                  <a:srgbClr val="000000"/>
                </a:solidFill>
                <a:effectLst/>
                <a:latin typeface="Calibri" panose="020F0502020204030204" pitchFamily="34" charset="0"/>
                <a:ea typeface="Calibri" panose="020F0502020204030204" pitchFamily="34" charset="0"/>
              </a:rPr>
              <a:t>Smart Subtitles is an interactive web application that runs in the user’s browser. The user simply provides it with a video and a caption, from either a streaming service or from the local filesystem, and the interactive video player will start once it finishes automatically generating annotations.</a:t>
            </a:r>
          </a:p>
          <a:p>
            <a:endParaRPr lang="en-IN" dirty="0"/>
          </a:p>
        </p:txBody>
      </p:sp>
    </p:spTree>
    <p:extLst>
      <p:ext uri="{BB962C8B-B14F-4D97-AF65-F5344CB8AC3E}">
        <p14:creationId xmlns:p14="http://schemas.microsoft.com/office/powerpoint/2010/main" val="2531241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1ACB0-BE0E-43B5-BED2-0E14CB7EE119}"/>
              </a:ext>
            </a:extLst>
          </p:cNvPr>
          <p:cNvSpPr>
            <a:spLocks noGrp="1"/>
          </p:cNvSpPr>
          <p:nvPr>
            <p:ph type="title"/>
          </p:nvPr>
        </p:nvSpPr>
        <p:spPr>
          <a:xfrm>
            <a:off x="838200" y="746865"/>
            <a:ext cx="10515600" cy="1325563"/>
          </a:xfrm>
        </p:spPr>
        <p:txBody>
          <a:bodyPr/>
          <a:lstStyle/>
          <a:p>
            <a:r>
              <a:rPr lang="en-IN" b="1" kern="0" dirty="0">
                <a:solidFill>
                  <a:srgbClr val="FF0000"/>
                </a:solidFill>
                <a:effectLst/>
                <a:latin typeface="Calibri" panose="020F0502020204030204" pitchFamily="34" charset="0"/>
                <a:ea typeface="Calibri" panose="020F0502020204030204" pitchFamily="34" charset="0"/>
              </a:rPr>
              <a:t>Vocabulary Learning Features</a:t>
            </a:r>
            <a:br>
              <a:rPr lang="en-IN" sz="1800" b="1" kern="0" dirty="0">
                <a:solidFill>
                  <a:srgbClr val="000000"/>
                </a:solidFill>
                <a:effectLst/>
                <a:latin typeface="Calibri" panose="020F0502020204030204" pitchFamily="34" charset="0"/>
                <a:ea typeface="Calibri" panose="020F0502020204030204" pitchFamily="34" charset="0"/>
              </a:rPr>
            </a:br>
            <a:endParaRPr lang="en-IN" dirty="0"/>
          </a:p>
        </p:txBody>
      </p:sp>
      <p:sp>
        <p:nvSpPr>
          <p:cNvPr id="3" name="Content Placeholder 2">
            <a:extLst>
              <a:ext uri="{FF2B5EF4-FFF2-40B4-BE49-F238E27FC236}">
                <a16:creationId xmlns:a16="http://schemas.microsoft.com/office/drawing/2014/main" id="{7A3E55F3-8455-44D8-8EFF-DE610421E80C}"/>
              </a:ext>
            </a:extLst>
          </p:cNvPr>
          <p:cNvSpPr>
            <a:spLocks noGrp="1"/>
          </p:cNvSpPr>
          <p:nvPr>
            <p:ph idx="1"/>
          </p:nvPr>
        </p:nvSpPr>
        <p:spPr>
          <a:xfrm>
            <a:off x="838200" y="2296142"/>
            <a:ext cx="10515600" cy="4351338"/>
          </a:xfrm>
        </p:spPr>
        <p:txBody>
          <a:bodyPr/>
          <a:lstStyle/>
          <a:p>
            <a:pPr marL="3175" indent="-6350" algn="just">
              <a:lnSpc>
                <a:spcPct val="93000"/>
              </a:lnSpc>
              <a:spcAft>
                <a:spcPts val="570"/>
              </a:spcAft>
            </a:pPr>
            <a:r>
              <a:rPr lang="en-IN" sz="1800" dirty="0">
                <a:solidFill>
                  <a:srgbClr val="000000"/>
                </a:solidFill>
                <a:effectLst/>
                <a:latin typeface="Calibri" panose="020F0502020204030204" pitchFamily="34" charset="0"/>
                <a:ea typeface="Calibri" panose="020F0502020204030204" pitchFamily="34" charset="0"/>
              </a:rPr>
              <a:t>To reduce the effort required for vocabulary lookups, our interface allows the user to hover over words in the dialog to show their definitions</a:t>
            </a:r>
          </a:p>
          <a:p>
            <a:r>
              <a:rPr lang="en-IN" sz="1800" dirty="0">
                <a:solidFill>
                  <a:srgbClr val="000000"/>
                </a:solidFill>
                <a:effectLst/>
                <a:latin typeface="Calibri" panose="020F0502020204030204" pitchFamily="34" charset="0"/>
                <a:ea typeface="Calibri" panose="020F0502020204030204" pitchFamily="34" charset="0"/>
              </a:rPr>
              <a:t>Sometimes, word-level translations are not enough for the learner to comprehend the current line of dialog. To address these cases, Smart Subtitles includes a button that shows learners a translation for the currently displayed line of dialog when pressed</a:t>
            </a:r>
          </a:p>
          <a:p>
            <a:r>
              <a:rPr lang="en-IN" sz="1800" dirty="0">
                <a:solidFill>
                  <a:srgbClr val="000000"/>
                </a:solidFill>
                <a:effectLst/>
                <a:latin typeface="Calibri" panose="020F0502020204030204" pitchFamily="34" charset="0"/>
                <a:ea typeface="Calibri" panose="020F0502020204030204" pitchFamily="34" charset="0"/>
              </a:rPr>
              <a:t>Because poor ability to read Chinese characters can limit the usefulness of Chinese and Japanese captions, the interface shows learners how to pronounce Chinese characters. For Chinese, it shows </a:t>
            </a:r>
            <a:r>
              <a:rPr lang="en-IN" sz="1800" i="1" dirty="0">
                <a:solidFill>
                  <a:srgbClr val="000000"/>
                </a:solidFill>
                <a:effectLst/>
                <a:latin typeface="Calibri" panose="020F0502020204030204" pitchFamily="34" charset="0"/>
                <a:ea typeface="Calibri" panose="020F0502020204030204" pitchFamily="34" charset="0"/>
              </a:rPr>
              <a:t>pinyin</a:t>
            </a:r>
            <a:r>
              <a:rPr lang="en-IN" sz="1800" dirty="0">
                <a:solidFill>
                  <a:srgbClr val="000000"/>
                </a:solidFill>
                <a:effectLst/>
                <a:latin typeface="Calibri" panose="020F0502020204030204" pitchFamily="34" charset="0"/>
                <a:ea typeface="Calibri" panose="020F0502020204030204" pitchFamily="34" charset="0"/>
              </a:rPr>
              <a:t>, the standard romanization system for Chinese. For Japanese, it shows </a:t>
            </a:r>
            <a:r>
              <a:rPr lang="en-IN" sz="1800" i="1" dirty="0">
                <a:solidFill>
                  <a:srgbClr val="000000"/>
                </a:solidFill>
                <a:effectLst/>
                <a:latin typeface="Calibri" panose="020F0502020204030204" pitchFamily="34" charset="0"/>
                <a:ea typeface="Calibri" panose="020F0502020204030204" pitchFamily="34" charset="0"/>
              </a:rPr>
              <a:t>hiragana</a:t>
            </a:r>
            <a:r>
              <a:rPr lang="en-IN" sz="1800" dirty="0">
                <a:solidFill>
                  <a:srgbClr val="000000"/>
                </a:solidFill>
                <a:effectLst/>
                <a:latin typeface="Calibri" panose="020F0502020204030204" pitchFamily="34" charset="0"/>
                <a:ea typeface="Calibri" panose="020F0502020204030204" pitchFamily="34" charset="0"/>
              </a:rPr>
              <a:t>, the Japanese phonetic writing system. These writing systems are taught to learners in first-semester Chinese and Japanese classes.</a:t>
            </a:r>
          </a:p>
          <a:p>
            <a:endParaRPr lang="en-IN" dirty="0"/>
          </a:p>
        </p:txBody>
      </p:sp>
    </p:spTree>
    <p:extLst>
      <p:ext uri="{BB962C8B-B14F-4D97-AF65-F5344CB8AC3E}">
        <p14:creationId xmlns:p14="http://schemas.microsoft.com/office/powerpoint/2010/main" val="709442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TotalTime>
  <Words>1774</Words>
  <Application>Microsoft Office PowerPoint</Application>
  <PresentationFormat>Widescreen</PresentationFormat>
  <Paragraphs>77</Paragraphs>
  <Slides>26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Cambria</vt:lpstr>
      <vt:lpstr>Office Theme</vt:lpstr>
      <vt:lpstr>HCI PROJECT</vt:lpstr>
      <vt:lpstr>ABSTRACT</vt:lpstr>
      <vt:lpstr>INTRODUCTION</vt:lpstr>
      <vt:lpstr>PowerPoint Presentation</vt:lpstr>
      <vt:lpstr>PURPOSE</vt:lpstr>
      <vt:lpstr>RELATED WORK Video has several advantages as a medium for language learning. By presenting vocabulary in the context of a natural dialog, as opposed to isolated drills, video promotes contextualized learning, helping learners understand how vocabulary is actually used in the language . In classroom contexts, students are sometimes given advance organizers, supplemental materials explaining vocabulary and concepts that appear in the video, which help combine the benefits of drill-based learning with the context provided by videos </vt:lpstr>
      <vt:lpstr>Presenting Videos to Language Learners </vt:lpstr>
      <vt:lpstr>SMART SUBTITLES INTERFACE </vt:lpstr>
      <vt:lpstr>Vocabulary Learning Features </vt:lpstr>
      <vt:lpstr>IMPLEMENTATION </vt:lpstr>
      <vt:lpstr>PowerPoint Presentation</vt:lpstr>
      <vt:lpstr>PowerPoint Presentation</vt:lpstr>
      <vt:lpstr>Getting Translations for Full Lines of Dialog  Translations for full lines of dialog are obtained from a subtitle track in the English, if it was provided to the program.  For example, if we gave Smart Subtitles a Chinese-language DVD that contained both English and Chinese subtitles, then it would extract translations for each line of dialog from the English subtitles.  Alternatively, if only a transcript was provided, and not a subtitle in the viewer’s native language, it relies on a machine translation service to obtain translations. Either Microsoft’s or Google’s translation service can be used.      </vt:lpstr>
      <vt:lpstr>USER STUDY  We evaluate Smart Subtitles with a within-subjects user study that compares the amount of vocabulary learned when watching videos with our system, to the amount of vocabulary learned when using dual English-Chinese subtitles. We wish to compare the effectiveness of our system in teaching vocabulary to dual subtitles, which are believed to be among the best ways to learn vocabulary while viewing videos       </vt:lpstr>
      <vt:lpstr>Materials   We used a pair of 5-minute video clips, both taken from the drama. One clip is the first 5 minutes of the first episode of the drama, while the second clip is the next 5 minutes of the drama. The Chinese and English subtitles were automatically extracted from a DVD using our OCR-based subtitle extraction system. </vt:lpstr>
      <vt:lpstr>STORY BOARDING</vt:lpstr>
      <vt:lpstr>PowerPoint Presentation</vt:lpstr>
      <vt:lpstr>LOW FIDELITY PROTOTYPE</vt:lpstr>
      <vt:lpstr>HIGH FIDELITY PROTOTYPE</vt:lpstr>
      <vt:lpstr>PowerPoint Presentation</vt:lpstr>
      <vt:lpstr>Heuristic evaluation</vt:lpstr>
      <vt:lpstr>PowerPoint Presentation</vt:lpstr>
      <vt:lpstr>PowerPoint Presentation</vt:lpstr>
      <vt:lpstr>PowerPoint Presentation</vt:lpstr>
      <vt:lpstr>Participants    Our study participants were viewers of documentary.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HCI PROJECT</dc:title>
  <dc:creator>MAYANK KESHAN</dc:creator>
  <cp:lastModifiedBy>MAYANK KESHAN</cp:lastModifiedBy>
  <cp:revision>19</cp:revision>
  <dcterms:created xsi:type="dcterms:W3CDTF">2021-04-21T18:39:57Z</dcterms:created>
  <dcterms:modified xsi:type="dcterms:W3CDTF">2021-04-23T07:26:32Z</dcterms:modified>
</cp:coreProperties>
</file>

<file path=docProps/thumbnail.jpeg>
</file>